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1" r:id="rId2"/>
  </p:sldMasterIdLst>
  <p:notesMasterIdLst>
    <p:notesMasterId r:id="rId21"/>
  </p:notesMasterIdLst>
  <p:sldIdLst>
    <p:sldId id="256" r:id="rId3"/>
    <p:sldId id="27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Abel" panose="020B0604020202020204" charset="0"/>
      <p:regular r:id="rId26"/>
    </p:embeddedFont>
    <p:embeddedFont>
      <p:font typeface="DejaVu Sans" panose="020B06030308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3e39eaf19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63e39eaf19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3e39eaf19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63e39eaf19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3e39eb2b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g63e39eb2b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3e39eb2b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63e39eb2b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3e39eb2b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63e39eb2b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3e39eb2bb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63e39eb2bb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419b94c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6419b94c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3e39eaf1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63e39eaf19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3e39eaf19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63e39eaf19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3e39eaf19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63e39eaf19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3e39eaf19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63e39eaf19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3e39eaf19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63e39eaf19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3e39eaf19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63e39eaf19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3e39eaf19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63e39eaf19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844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17600" y="1579500"/>
            <a:ext cx="6788160" cy="979020"/>
          </a:xfrm>
          <a:prstGeom prst="rect">
            <a:avLst/>
          </a:prstGeom>
        </p:spPr>
        <p:txBody>
          <a:bodyPr lIns="0" tIns="0" rIns="0" bIns="0" anchor="ctr"/>
          <a:lstStyle/>
          <a:p>
            <a:endParaRPr lang="it-IT" sz="105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457200" y="1203390"/>
            <a:ext cx="8229240" cy="2982960"/>
          </a:xfrm>
          <a:prstGeom prst="rect">
            <a:avLst/>
          </a:prstGeom>
        </p:spPr>
        <p:txBody>
          <a:bodyPr lIns="0" tIns="0" rIns="0" bIns="0" anchor="ctr"/>
          <a:lstStyle/>
          <a:p>
            <a:pPr algn="ctr"/>
            <a:endParaRPr lang="it-IT"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389019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17600" y="1579500"/>
            <a:ext cx="6788160" cy="979020"/>
          </a:xfrm>
          <a:prstGeom prst="rect">
            <a:avLst/>
          </a:prstGeom>
        </p:spPr>
        <p:txBody>
          <a:bodyPr lIns="0" tIns="0" rIns="0" bIns="0" anchor="ctr"/>
          <a:lstStyle/>
          <a:p>
            <a:endParaRPr lang="it-IT" sz="105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457200" y="1203390"/>
            <a:ext cx="8229240" cy="298296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341297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17600" y="1579500"/>
            <a:ext cx="6788160" cy="979020"/>
          </a:xfrm>
          <a:prstGeom prst="rect">
            <a:avLst/>
          </a:prstGeom>
        </p:spPr>
        <p:txBody>
          <a:bodyPr lIns="0" tIns="0" rIns="0" bIns="0" anchor="ctr"/>
          <a:lstStyle/>
          <a:p>
            <a:endParaRPr lang="it-IT" sz="105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457200" y="1203390"/>
            <a:ext cx="4015800" cy="298296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4674240" y="1203390"/>
            <a:ext cx="4015800" cy="298296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115054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17600" y="1579500"/>
            <a:ext cx="6788160" cy="979020"/>
          </a:xfrm>
          <a:prstGeom prst="rect">
            <a:avLst/>
          </a:prstGeom>
        </p:spPr>
        <p:txBody>
          <a:bodyPr lIns="0" tIns="0" rIns="0" bIns="0" anchor="ctr"/>
          <a:lstStyle/>
          <a:p>
            <a:endParaRPr lang="it-IT" sz="105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809384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17600" y="1579500"/>
            <a:ext cx="6788160" cy="4539240"/>
          </a:xfrm>
          <a:prstGeom prst="rect">
            <a:avLst/>
          </a:prstGeom>
        </p:spPr>
        <p:txBody>
          <a:bodyPr lIns="0" tIns="0" rIns="0" bIns="0" anchor="ctr"/>
          <a:lstStyle/>
          <a:p>
            <a:pPr algn="ctr"/>
            <a:endParaRPr lang="it-IT"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13782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17600" y="1579500"/>
            <a:ext cx="6788160" cy="979020"/>
          </a:xfrm>
          <a:prstGeom prst="rect">
            <a:avLst/>
          </a:prstGeom>
        </p:spPr>
        <p:txBody>
          <a:bodyPr lIns="0" tIns="0" rIns="0" bIns="0" anchor="ctr"/>
          <a:lstStyle/>
          <a:p>
            <a:endParaRPr lang="it-IT" sz="105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1203390"/>
            <a:ext cx="40158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457200" y="2761560"/>
            <a:ext cx="40158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4674240" y="1203390"/>
            <a:ext cx="4015800" cy="298296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486441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17600" y="1579500"/>
            <a:ext cx="6788160" cy="979020"/>
          </a:xfrm>
          <a:prstGeom prst="rect">
            <a:avLst/>
          </a:prstGeom>
        </p:spPr>
        <p:txBody>
          <a:bodyPr lIns="0" tIns="0" rIns="0" bIns="0" anchor="ctr"/>
          <a:lstStyle/>
          <a:p>
            <a:endParaRPr lang="it-IT" sz="105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1203390"/>
            <a:ext cx="4015800" cy="298296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4674240" y="1203390"/>
            <a:ext cx="40158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4674240" y="2761560"/>
            <a:ext cx="40158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63428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17600" y="1579500"/>
            <a:ext cx="6788160" cy="979020"/>
          </a:xfrm>
          <a:prstGeom prst="rect">
            <a:avLst/>
          </a:prstGeom>
        </p:spPr>
        <p:txBody>
          <a:bodyPr lIns="0" tIns="0" rIns="0" bIns="0" anchor="ctr"/>
          <a:lstStyle/>
          <a:p>
            <a:endParaRPr lang="it-IT" sz="105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457200" y="1203390"/>
            <a:ext cx="40158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4674240" y="1203390"/>
            <a:ext cx="40158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457200" y="2761560"/>
            <a:ext cx="822924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03865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17600" y="1579500"/>
            <a:ext cx="6788160" cy="979020"/>
          </a:xfrm>
          <a:prstGeom prst="rect">
            <a:avLst/>
          </a:prstGeom>
        </p:spPr>
        <p:txBody>
          <a:bodyPr lIns="0" tIns="0" rIns="0" bIns="0" anchor="ctr"/>
          <a:lstStyle/>
          <a:p>
            <a:endParaRPr lang="it-IT" sz="105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203390"/>
            <a:ext cx="822924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57200" y="2761560"/>
            <a:ext cx="822924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624016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17600" y="1579500"/>
            <a:ext cx="6788160" cy="979020"/>
          </a:xfrm>
          <a:prstGeom prst="rect">
            <a:avLst/>
          </a:prstGeom>
        </p:spPr>
        <p:txBody>
          <a:bodyPr lIns="0" tIns="0" rIns="0" bIns="0" anchor="ctr"/>
          <a:lstStyle/>
          <a:p>
            <a:endParaRPr lang="it-IT" sz="105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203390"/>
            <a:ext cx="40158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4674240" y="1203390"/>
            <a:ext cx="40158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4674240" y="2761560"/>
            <a:ext cx="40158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457200" y="2761560"/>
            <a:ext cx="40158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477665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17600" y="1579500"/>
            <a:ext cx="6788160" cy="979020"/>
          </a:xfrm>
          <a:prstGeom prst="rect">
            <a:avLst/>
          </a:prstGeom>
        </p:spPr>
        <p:txBody>
          <a:bodyPr lIns="0" tIns="0" rIns="0" bIns="0" anchor="ctr"/>
          <a:lstStyle/>
          <a:p>
            <a:endParaRPr lang="it-IT" sz="105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457200" y="1203390"/>
            <a:ext cx="26496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3239640" y="1203390"/>
            <a:ext cx="26496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37" name="PlaceHolder 4"/>
          <p:cNvSpPr>
            <a:spLocks noGrp="1"/>
          </p:cNvSpPr>
          <p:nvPr>
            <p:ph type="body"/>
          </p:nvPr>
        </p:nvSpPr>
        <p:spPr>
          <a:xfrm>
            <a:off x="6022080" y="1203390"/>
            <a:ext cx="26496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38" name="PlaceHolder 5"/>
          <p:cNvSpPr>
            <a:spLocks noGrp="1"/>
          </p:cNvSpPr>
          <p:nvPr>
            <p:ph type="body"/>
          </p:nvPr>
        </p:nvSpPr>
        <p:spPr>
          <a:xfrm>
            <a:off x="6022080" y="2761560"/>
            <a:ext cx="26496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39" name="PlaceHolder 6"/>
          <p:cNvSpPr>
            <a:spLocks noGrp="1"/>
          </p:cNvSpPr>
          <p:nvPr>
            <p:ph type="body"/>
          </p:nvPr>
        </p:nvSpPr>
        <p:spPr>
          <a:xfrm>
            <a:off x="3239640" y="2761560"/>
            <a:ext cx="26496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
        <p:nvSpPr>
          <p:cNvPr id="40" name="PlaceHolder 7"/>
          <p:cNvSpPr>
            <a:spLocks noGrp="1"/>
          </p:cNvSpPr>
          <p:nvPr>
            <p:ph type="body"/>
          </p:nvPr>
        </p:nvSpPr>
        <p:spPr>
          <a:xfrm>
            <a:off x="457200" y="2761560"/>
            <a:ext cx="2649600" cy="1422630"/>
          </a:xfrm>
          <a:prstGeom prst="rect">
            <a:avLst/>
          </a:prstGeom>
        </p:spPr>
        <p:txBody>
          <a:bodyPr lIns="0" tIns="0" rIns="0" bIns="0">
            <a:normAutofit/>
          </a:bodyPr>
          <a:lstStyle/>
          <a:p>
            <a:endParaRPr lang="it-IT" sz="105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8016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24" name="Google Shape;24;p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30" name="Google Shape;30;p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36" name="Google Shape;36;p6"/>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37" name="Google Shape;37;p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43" name="Google Shape;43;p7"/>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4" name="Google Shape;44;p7"/>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45" name="Google Shape;45;p7"/>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6" name="Google Shape;46;p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57" name="Google Shape;57;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58" name="Google Shape;58;p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5" name="Google Shape;65;p1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5" name="CustomShape 1"/>
          <p:cNvSpPr/>
          <p:nvPr/>
        </p:nvSpPr>
        <p:spPr>
          <a:xfrm>
            <a:off x="720720" y="567810"/>
            <a:ext cx="183960" cy="274590"/>
          </a:xfrm>
          <a:prstGeom prst="rect">
            <a:avLst/>
          </a:prstGeom>
          <a:noFill/>
          <a:ln>
            <a:noFill/>
          </a:ln>
        </p:spPr>
        <p:style>
          <a:lnRef idx="0">
            <a:scrgbClr r="0" g="0" b="0"/>
          </a:lnRef>
          <a:fillRef idx="0">
            <a:scrgbClr r="0" g="0" b="0"/>
          </a:fillRef>
          <a:effectRef idx="0">
            <a:scrgbClr r="0" g="0" b="0"/>
          </a:effectRef>
          <a:fontRef idx="minor"/>
        </p:style>
      </p:sp>
      <p:sp>
        <p:nvSpPr>
          <p:cNvPr id="6" name="CustomShape 2"/>
          <p:cNvSpPr/>
          <p:nvPr/>
        </p:nvSpPr>
        <p:spPr>
          <a:xfrm>
            <a:off x="4319640" y="576180"/>
            <a:ext cx="183960" cy="274590"/>
          </a:xfrm>
          <a:prstGeom prst="rect">
            <a:avLst/>
          </a:prstGeom>
          <a:noFill/>
          <a:ln>
            <a:noFill/>
          </a:ln>
        </p:spPr>
        <p:style>
          <a:lnRef idx="0">
            <a:scrgbClr r="0" g="0" b="0"/>
          </a:lnRef>
          <a:fillRef idx="0">
            <a:scrgbClr r="0" g="0" b="0"/>
          </a:fillRef>
          <a:effectRef idx="0">
            <a:scrgbClr r="0" g="0" b="0"/>
          </a:effectRef>
          <a:fontRef idx="minor"/>
        </p:style>
      </p:sp>
      <p:pic>
        <p:nvPicPr>
          <p:cNvPr id="2" name="Google Shape;14;p2"/>
          <p:cNvPicPr/>
          <p:nvPr/>
        </p:nvPicPr>
        <p:blipFill>
          <a:blip r:embed="rId15"/>
          <a:stretch/>
        </p:blipFill>
        <p:spPr>
          <a:xfrm>
            <a:off x="0" y="0"/>
            <a:ext cx="9180000" cy="5184270"/>
          </a:xfrm>
          <a:prstGeom prst="rect">
            <a:avLst/>
          </a:prstGeom>
          <a:ln>
            <a:noFill/>
          </a:ln>
        </p:spPr>
      </p:pic>
      <p:sp>
        <p:nvSpPr>
          <p:cNvPr id="3" name="PlaceHolder 3"/>
          <p:cNvSpPr>
            <a:spLocks noGrp="1"/>
          </p:cNvSpPr>
          <p:nvPr>
            <p:ph type="title"/>
          </p:nvPr>
        </p:nvSpPr>
        <p:spPr>
          <a:xfrm>
            <a:off x="417600" y="1579500"/>
            <a:ext cx="6788160" cy="979020"/>
          </a:xfrm>
          <a:prstGeom prst="rect">
            <a:avLst/>
          </a:prstGeom>
        </p:spPr>
        <p:txBody>
          <a:bodyPr tIns="91440" bIns="91440"/>
          <a:lstStyle/>
          <a:p>
            <a:r>
              <a:rPr lang="it-IT" sz="2700" b="0" strike="noStrike" spc="-1">
                <a:solidFill>
                  <a:srgbClr val="000000"/>
                </a:solidFill>
                <a:uFill>
                  <a:solidFill>
                    <a:srgbClr val="FFFFFF"/>
                  </a:solidFill>
                </a:uFill>
                <a:latin typeface="Arial"/>
              </a:rPr>
              <a:t>Fai clic per modificare il formato del testo del titolo</a:t>
            </a:r>
          </a:p>
        </p:txBody>
      </p:sp>
      <p:sp>
        <p:nvSpPr>
          <p:cNvPr id="4" name="PlaceHolder 4"/>
          <p:cNvSpPr>
            <a:spLocks noGrp="1"/>
          </p:cNvSpPr>
          <p:nvPr>
            <p:ph type="body"/>
          </p:nvPr>
        </p:nvSpPr>
        <p:spPr>
          <a:xfrm>
            <a:off x="457200" y="120339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1050" b="0" strike="noStrike" spc="-1">
                <a:solidFill>
                  <a:srgbClr val="000000"/>
                </a:solidFill>
                <a:uFill>
                  <a:solidFill>
                    <a:srgbClr val="FFFFFF"/>
                  </a:solidFill>
                </a:uFill>
                <a:latin typeface="Arial"/>
              </a:rPr>
              <a:t>Fai clic per modificare il formato del testo della struttura</a:t>
            </a:r>
          </a:p>
          <a:p>
            <a:pPr marL="648000" lvl="1" indent="-243000">
              <a:spcBef>
                <a:spcPts val="851"/>
              </a:spcBef>
              <a:buClr>
                <a:srgbClr val="000000"/>
              </a:buClr>
              <a:buSzPct val="75000"/>
              <a:buFont typeface="Symbol" charset="2"/>
              <a:buChar char=""/>
            </a:pPr>
            <a:r>
              <a:rPr lang="it-IT" sz="1050" b="0" strike="noStrike" spc="-1">
                <a:solidFill>
                  <a:srgbClr val="000000"/>
                </a:solidFill>
                <a:uFill>
                  <a:solidFill>
                    <a:srgbClr val="FFFFFF"/>
                  </a:solidFill>
                </a:uFill>
                <a:latin typeface="Arial"/>
              </a:rPr>
              <a:t>Secondo livello struttura</a:t>
            </a:r>
          </a:p>
          <a:p>
            <a:pPr marL="972000" lvl="2" indent="-216000">
              <a:spcBef>
                <a:spcPts val="638"/>
              </a:spcBef>
              <a:buClr>
                <a:srgbClr val="000000"/>
              </a:buClr>
              <a:buSzPct val="45000"/>
              <a:buFont typeface="Wingdings" charset="2"/>
              <a:buChar char=""/>
            </a:pPr>
            <a:r>
              <a:rPr lang="it-IT" sz="1050" b="0" strike="noStrike" spc="-1">
                <a:solidFill>
                  <a:srgbClr val="000000"/>
                </a:solidFill>
                <a:uFill>
                  <a:solidFill>
                    <a:srgbClr val="FFFFFF"/>
                  </a:solidFill>
                </a:uFill>
                <a:latin typeface="Arial"/>
              </a:rPr>
              <a:t>Terzo livello struttura</a:t>
            </a:r>
          </a:p>
          <a:p>
            <a:pPr marL="1296000" lvl="3" indent="-162000">
              <a:spcBef>
                <a:spcPts val="425"/>
              </a:spcBef>
              <a:buClr>
                <a:srgbClr val="000000"/>
              </a:buClr>
              <a:buSzPct val="75000"/>
              <a:buFont typeface="Symbol" charset="2"/>
              <a:buChar char=""/>
            </a:pPr>
            <a:r>
              <a:rPr lang="it-IT" sz="1050" b="0" strike="noStrike" spc="-1">
                <a:solidFill>
                  <a:srgbClr val="000000"/>
                </a:solidFill>
                <a:uFill>
                  <a:solidFill>
                    <a:srgbClr val="FFFFFF"/>
                  </a:solidFill>
                </a:uFill>
                <a:latin typeface="Arial"/>
              </a:rPr>
              <a:t>Quarto livello struttura</a:t>
            </a:r>
          </a:p>
          <a:p>
            <a:pPr marL="1620000" lvl="4" indent="-162000">
              <a:spcBef>
                <a:spcPts val="212"/>
              </a:spcBef>
              <a:buClr>
                <a:srgbClr val="000000"/>
              </a:buClr>
              <a:buSzPct val="45000"/>
              <a:buFont typeface="Wingdings" charset="2"/>
              <a:buChar char=""/>
            </a:pPr>
            <a:r>
              <a:rPr lang="it-IT" sz="1500" b="0" strike="noStrike" spc="-1">
                <a:solidFill>
                  <a:srgbClr val="000000"/>
                </a:solidFill>
                <a:uFill>
                  <a:solidFill>
                    <a:srgbClr val="FFFFFF"/>
                  </a:solidFill>
                </a:uFill>
                <a:latin typeface="Arial"/>
              </a:rPr>
              <a:t>Quinto livello struttura</a:t>
            </a:r>
          </a:p>
          <a:p>
            <a:pPr marL="1944000" lvl="5" indent="-162000">
              <a:spcBef>
                <a:spcPts val="212"/>
              </a:spcBef>
              <a:buClr>
                <a:srgbClr val="000000"/>
              </a:buClr>
              <a:buSzPct val="45000"/>
              <a:buFont typeface="Wingdings" charset="2"/>
              <a:buChar char=""/>
            </a:pPr>
            <a:r>
              <a:rPr lang="it-IT" sz="1500" b="0" strike="noStrike" spc="-1">
                <a:solidFill>
                  <a:srgbClr val="000000"/>
                </a:solidFill>
                <a:uFill>
                  <a:solidFill>
                    <a:srgbClr val="FFFFFF"/>
                  </a:solidFill>
                </a:uFill>
                <a:latin typeface="Arial"/>
              </a:rPr>
              <a:t>Sesto livello struttura</a:t>
            </a:r>
          </a:p>
          <a:p>
            <a:pPr marL="2268000" lvl="6" indent="-162000">
              <a:spcBef>
                <a:spcPts val="212"/>
              </a:spcBef>
              <a:buClr>
                <a:srgbClr val="000000"/>
              </a:buClr>
              <a:buSzPct val="45000"/>
              <a:buFont typeface="Wingdings" charset="2"/>
              <a:buChar char=""/>
            </a:pPr>
            <a:r>
              <a:rPr lang="it-IT" sz="1500" b="0" strike="noStrike" spc="-1">
                <a:solidFill>
                  <a:srgbClr val="000000"/>
                </a:solidFill>
                <a:uFill>
                  <a:solidFill>
                    <a:srgbClr val="FFFFFF"/>
                  </a:solidFill>
                </a:uFill>
                <a:latin typeface="Arial"/>
              </a:rPr>
              <a:t>Settimo livello struttura</a:t>
            </a:r>
          </a:p>
        </p:txBody>
      </p:sp>
    </p:spTree>
    <p:extLst>
      <p:ext uri="{BB962C8B-B14F-4D97-AF65-F5344CB8AC3E}">
        <p14:creationId xmlns:p14="http://schemas.microsoft.com/office/powerpoint/2010/main" val="6518015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215" name="Google Shape;215;p21"/>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216" name="Google Shape;216;p21"/>
          <p:cNvSpPr txBox="1"/>
          <p:nvPr/>
        </p:nvSpPr>
        <p:spPr>
          <a:xfrm>
            <a:off x="338425" y="513100"/>
            <a:ext cx="8423700" cy="369900"/>
          </a:xfrm>
          <a:prstGeom prst="rect">
            <a:avLst/>
          </a:prstGeom>
          <a:solidFill>
            <a:srgbClr val="AA232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dirty="0">
                <a:solidFill>
                  <a:srgbClr val="FFFFFF"/>
                </a:solidFill>
                <a:latin typeface="Abel"/>
                <a:ea typeface="Abel"/>
                <a:cs typeface="Abel"/>
                <a:sym typeface="Abel"/>
              </a:rPr>
              <a:t>Il </a:t>
            </a:r>
            <a:r>
              <a:rPr lang="it-IT" sz="2000" b="1" i="1" dirty="0">
                <a:solidFill>
                  <a:srgbClr val="FFFFFF"/>
                </a:solidFill>
                <a:latin typeface="Abel"/>
                <a:ea typeface="Abel"/>
                <a:cs typeface="Abel"/>
                <a:sym typeface="Abel"/>
              </a:rPr>
              <a:t>cruscotto</a:t>
            </a:r>
            <a:r>
              <a:rPr lang="it-IT" sz="2000" b="1" dirty="0">
                <a:solidFill>
                  <a:srgbClr val="FFFFFF"/>
                </a:solidFill>
                <a:latin typeface="Abel"/>
                <a:ea typeface="Abel"/>
                <a:cs typeface="Abel"/>
                <a:sym typeface="Abel"/>
              </a:rPr>
              <a:t>                  </a:t>
            </a:r>
            <a:r>
              <a:rPr lang="it-IT" sz="2000" b="1" dirty="0" smtClean="0">
                <a:solidFill>
                  <a:srgbClr val="FFFFFF"/>
                </a:solidFill>
                <a:latin typeface="Abel"/>
                <a:ea typeface="Abel"/>
                <a:cs typeface="Abel"/>
                <a:sym typeface="Abel"/>
              </a:rPr>
              <a:t>                                                             </a:t>
            </a:r>
            <a:r>
              <a:rPr lang="it-IT" sz="2000" b="1" dirty="0">
                <a:solidFill>
                  <a:srgbClr val="FFFFFF"/>
                </a:solidFill>
                <a:latin typeface="Abel"/>
                <a:ea typeface="Abel"/>
                <a:cs typeface="Abel"/>
                <a:sym typeface="Abel"/>
              </a:rPr>
              <a:t>I SERVIZI  -  Tutti i servizi</a:t>
            </a:r>
            <a:endParaRPr sz="2000" b="1" dirty="0">
              <a:solidFill>
                <a:srgbClr val="FFFFFF"/>
              </a:solidFill>
              <a:latin typeface="Abel"/>
              <a:ea typeface="Abel"/>
              <a:cs typeface="Abel"/>
              <a:sym typeface="Abel"/>
            </a:endParaRPr>
          </a:p>
        </p:txBody>
      </p:sp>
      <p:pic>
        <p:nvPicPr>
          <p:cNvPr id="217" name="Google Shape;217;p21"/>
          <p:cNvPicPr preferRelativeResize="0"/>
          <p:nvPr/>
        </p:nvPicPr>
        <p:blipFill rotWithShape="1">
          <a:blip r:embed="rId3">
            <a:alphaModFix/>
          </a:blip>
          <a:srcRect/>
          <a:stretch/>
        </p:blipFill>
        <p:spPr>
          <a:xfrm>
            <a:off x="8124366" y="4263154"/>
            <a:ext cx="562434" cy="549355"/>
          </a:xfrm>
          <a:prstGeom prst="rect">
            <a:avLst/>
          </a:prstGeom>
          <a:noFill/>
          <a:ln>
            <a:noFill/>
          </a:ln>
        </p:spPr>
      </p:pic>
      <p:sp>
        <p:nvSpPr>
          <p:cNvPr id="218" name="Google Shape;218;p21"/>
          <p:cNvSpPr txBox="1"/>
          <p:nvPr/>
        </p:nvSpPr>
        <p:spPr>
          <a:xfrm>
            <a:off x="6352250" y="887832"/>
            <a:ext cx="2811000" cy="43071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240"/>
              </a:spcBef>
              <a:spcAft>
                <a:spcPts val="0"/>
              </a:spcAft>
              <a:buNone/>
            </a:pPr>
            <a:r>
              <a:rPr lang="it-IT" sz="1600" b="1">
                <a:solidFill>
                  <a:srgbClr val="FFFFFF"/>
                </a:solidFill>
                <a:latin typeface="Abel"/>
                <a:ea typeface="Abel"/>
                <a:cs typeface="Abel"/>
                <a:sym typeface="Abel"/>
              </a:rPr>
              <a:t>Alcune variabili di analisi:</a:t>
            </a:r>
            <a:endParaRPr sz="1600" b="1">
              <a:solidFill>
                <a:srgbClr val="FFFFFF"/>
              </a:solidFill>
              <a:latin typeface="Abel"/>
              <a:ea typeface="Abel"/>
              <a:cs typeface="Abel"/>
              <a:sym typeface="Abel"/>
            </a:endParaRPr>
          </a:p>
          <a:p>
            <a:pPr marL="457200" marR="0" lvl="0" indent="-311150" algn="just" rtl="0">
              <a:lnSpc>
                <a:spcPct val="100000"/>
              </a:lnSpc>
              <a:spcBef>
                <a:spcPts val="240"/>
              </a:spcBef>
              <a:spcAft>
                <a:spcPts val="0"/>
              </a:spcAft>
              <a:buClr>
                <a:srgbClr val="FFFFFF"/>
              </a:buClr>
              <a:buSzPts val="1300"/>
              <a:buFont typeface="Abel"/>
              <a:buChar char="●"/>
            </a:pPr>
            <a:r>
              <a:rPr lang="it-IT" sz="1300" b="1">
                <a:solidFill>
                  <a:srgbClr val="FFFFFF"/>
                </a:solidFill>
                <a:latin typeface="Abel"/>
                <a:ea typeface="Abel"/>
                <a:cs typeface="Abel"/>
                <a:sym typeface="Abel"/>
              </a:rPr>
              <a:t>Data di aggiornamento</a:t>
            </a:r>
            <a:endParaRPr sz="1300" b="1">
              <a:solidFill>
                <a:srgbClr val="FFFFFF"/>
              </a:solidFill>
              <a:latin typeface="Abel"/>
              <a:ea typeface="Abel"/>
              <a:cs typeface="Abel"/>
              <a:sym typeface="Abel"/>
            </a:endParaRPr>
          </a:p>
          <a:p>
            <a:pPr marL="457200" marR="0" lvl="0" indent="-311150" algn="just" rtl="0">
              <a:lnSpc>
                <a:spcPct val="100000"/>
              </a:lnSpc>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Vista per</a:t>
            </a:r>
            <a:endParaRPr sz="1300" b="1">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Flusso (nell’anno)</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Stock (alla data)</a:t>
            </a:r>
            <a:endParaRPr sz="1300">
              <a:solidFill>
                <a:srgbClr val="FFFFFF"/>
              </a:solidFill>
              <a:latin typeface="Abel"/>
              <a:ea typeface="Abel"/>
              <a:cs typeface="Abel"/>
              <a:sym typeface="Abel"/>
            </a:endParaRPr>
          </a:p>
          <a:p>
            <a:pPr marL="457200" marR="0" lvl="0" indent="-311150" algn="just" rtl="0">
              <a:lnSpc>
                <a:spcPct val="100000"/>
              </a:lnSpc>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Tipo di servizio</a:t>
            </a:r>
            <a:endParaRPr sz="1300" b="1">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Abitativo</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Educativo</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Sociale</a:t>
            </a:r>
            <a:endParaRPr sz="1300">
              <a:solidFill>
                <a:srgbClr val="FFFFFF"/>
              </a:solidFill>
              <a:latin typeface="Abel"/>
              <a:ea typeface="Abel"/>
              <a:cs typeface="Abel"/>
              <a:sym typeface="Abel"/>
            </a:endParaRPr>
          </a:p>
          <a:p>
            <a:pPr marL="457200" marR="0" lvl="0" indent="-311150" algn="just" rtl="0">
              <a:lnSpc>
                <a:spcPct val="100000"/>
              </a:lnSpc>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Categoria di servizio</a:t>
            </a:r>
            <a:endParaRPr sz="1300" b="1">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Alloggio</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Contributo economico</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Intervento domiciliare</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t>
            </a:r>
            <a:endParaRPr sz="1300">
              <a:solidFill>
                <a:srgbClr val="FFFFFF"/>
              </a:solidFill>
              <a:latin typeface="Abel"/>
              <a:ea typeface="Abel"/>
              <a:cs typeface="Abel"/>
              <a:sym typeface="Abel"/>
            </a:endParaRPr>
          </a:p>
          <a:p>
            <a:pPr marL="457200" marR="0" lvl="0" indent="-311150" algn="just" rtl="0">
              <a:lnSpc>
                <a:spcPct val="100000"/>
              </a:lnSpc>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Servizio</a:t>
            </a:r>
            <a:endParaRPr sz="1300" b="1">
              <a:solidFill>
                <a:srgbClr val="FFFFFF"/>
              </a:solidFill>
              <a:latin typeface="Abel"/>
              <a:ea typeface="Abel"/>
              <a:cs typeface="Abel"/>
              <a:sym typeface="Abel"/>
            </a:endParaRPr>
          </a:p>
          <a:p>
            <a:pPr marL="457200" marR="0" lvl="0" indent="-311150" algn="just" rtl="0">
              <a:lnSpc>
                <a:spcPct val="100000"/>
              </a:lnSpc>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Target utenza</a:t>
            </a:r>
            <a:endParaRPr sz="1300" b="1">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Disabili</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Anziani</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Disagio adulto</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chemeClr val="lt1"/>
                </a:solidFill>
                <a:latin typeface="Abel"/>
                <a:ea typeface="Abel"/>
                <a:cs typeface="Abel"/>
                <a:sym typeface="Abel"/>
              </a:rPr>
              <a:t>Famiglia e minori</a:t>
            </a:r>
            <a:endParaRPr sz="1300">
              <a:solidFill>
                <a:srgbClr val="FFFFFF"/>
              </a:solidFill>
              <a:latin typeface="Abel"/>
              <a:ea typeface="Abel"/>
              <a:cs typeface="Abel"/>
              <a:sym typeface="Abel"/>
            </a:endParaRPr>
          </a:p>
        </p:txBody>
      </p:sp>
      <p:pic>
        <p:nvPicPr>
          <p:cNvPr id="219" name="Google Shape;219;p21"/>
          <p:cNvPicPr preferRelativeResize="0"/>
          <p:nvPr/>
        </p:nvPicPr>
        <p:blipFill>
          <a:blip r:embed="rId4">
            <a:alphaModFix/>
          </a:blip>
          <a:stretch>
            <a:fillRect/>
          </a:stretch>
        </p:blipFill>
        <p:spPr>
          <a:xfrm>
            <a:off x="338425" y="946663"/>
            <a:ext cx="5894820" cy="3928449"/>
          </a:xfrm>
          <a:prstGeom prst="rect">
            <a:avLst/>
          </a:prstGeom>
          <a:noFill/>
          <a:ln>
            <a:noFill/>
          </a:ln>
        </p:spPr>
      </p:pic>
      <p:sp>
        <p:nvSpPr>
          <p:cNvPr id="220" name="Google Shape;220;p21"/>
          <p:cNvSpPr txBox="1"/>
          <p:nvPr/>
        </p:nvSpPr>
        <p:spPr>
          <a:xfrm>
            <a:off x="538600" y="1732600"/>
            <a:ext cx="10677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500"/>
              <a:t>XXXXXX</a:t>
            </a:r>
            <a:endParaRPr sz="1500"/>
          </a:p>
        </p:txBody>
      </p:sp>
      <p:pic>
        <p:nvPicPr>
          <p:cNvPr id="221" name="Google Shape;221;p21"/>
          <p:cNvPicPr preferRelativeResize="0"/>
          <p:nvPr/>
        </p:nvPicPr>
        <p:blipFill>
          <a:blip r:embed="rId5">
            <a:alphaModFix/>
          </a:blip>
          <a:stretch>
            <a:fillRect/>
          </a:stretch>
        </p:blipFill>
        <p:spPr>
          <a:xfrm>
            <a:off x="4856225" y="3389050"/>
            <a:ext cx="924000" cy="602301"/>
          </a:xfrm>
          <a:prstGeom prst="rect">
            <a:avLst/>
          </a:prstGeom>
          <a:noFill/>
          <a:ln>
            <a:noFill/>
          </a:ln>
        </p:spPr>
      </p:pic>
      <p:sp>
        <p:nvSpPr>
          <p:cNvPr id="222" name="Google Shape;222;p21"/>
          <p:cNvSpPr txBox="1"/>
          <p:nvPr/>
        </p:nvSpPr>
        <p:spPr>
          <a:xfrm>
            <a:off x="1985275" y="1732600"/>
            <a:ext cx="10677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500"/>
              <a:t>XXXXXX</a:t>
            </a:r>
            <a:endParaRPr sz="1500"/>
          </a:p>
        </p:txBody>
      </p:sp>
      <p:sp>
        <p:nvSpPr>
          <p:cNvPr id="223" name="Google Shape;223;p21"/>
          <p:cNvSpPr txBox="1"/>
          <p:nvPr/>
        </p:nvSpPr>
        <p:spPr>
          <a:xfrm>
            <a:off x="3129375" y="1732600"/>
            <a:ext cx="10677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500"/>
              <a:t>XXXXXX</a:t>
            </a:r>
            <a:endParaRPr sz="1500"/>
          </a:p>
        </p:txBody>
      </p:sp>
      <p:sp>
        <p:nvSpPr>
          <p:cNvPr id="224" name="Google Shape;224;p21"/>
          <p:cNvSpPr txBox="1"/>
          <p:nvPr/>
        </p:nvSpPr>
        <p:spPr>
          <a:xfrm>
            <a:off x="4197075" y="1732600"/>
            <a:ext cx="10677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500"/>
              <a:t>XXXXXX</a:t>
            </a:r>
            <a:endParaRPr sz="1500"/>
          </a:p>
        </p:txBody>
      </p:sp>
      <p:sp>
        <p:nvSpPr>
          <p:cNvPr id="225" name="Google Shape;225;p21"/>
          <p:cNvSpPr txBox="1"/>
          <p:nvPr/>
        </p:nvSpPr>
        <p:spPr>
          <a:xfrm>
            <a:off x="5131075" y="1732600"/>
            <a:ext cx="10677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500"/>
              <a:t>XXXXXX</a:t>
            </a:r>
            <a:endParaRPr sz="1500"/>
          </a:p>
        </p:txBody>
      </p:sp>
      <p:sp>
        <p:nvSpPr>
          <p:cNvPr id="226" name="Google Shape;226;p21"/>
          <p:cNvSpPr txBox="1">
            <a:spLocks noGrp="1"/>
          </p:cNvSpPr>
          <p:nvPr>
            <p:ph type="sldNum" idx="12"/>
          </p:nvPr>
        </p:nvSpPr>
        <p:spPr>
          <a:xfrm>
            <a:off x="8418400" y="4767275"/>
            <a:ext cx="2685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230"/>
        <p:cNvGrpSpPr/>
        <p:nvPr/>
      </p:nvGrpSpPr>
      <p:grpSpPr>
        <a:xfrm>
          <a:off x="0" y="0"/>
          <a:ext cx="0" cy="0"/>
          <a:chOff x="0" y="0"/>
          <a:chExt cx="0" cy="0"/>
        </a:xfrm>
      </p:grpSpPr>
      <p:sp>
        <p:nvSpPr>
          <p:cNvPr id="231" name="Google Shape;231;p22"/>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232" name="Google Shape;232;p22"/>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233" name="Google Shape;233;p22"/>
          <p:cNvSpPr txBox="1"/>
          <p:nvPr/>
        </p:nvSpPr>
        <p:spPr>
          <a:xfrm>
            <a:off x="227000" y="513100"/>
            <a:ext cx="8535000" cy="369900"/>
          </a:xfrm>
          <a:prstGeom prst="rect">
            <a:avLst/>
          </a:prstGeom>
          <a:solidFill>
            <a:srgbClr val="AA232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dirty="0">
                <a:solidFill>
                  <a:srgbClr val="FFFFFF"/>
                </a:solidFill>
                <a:latin typeface="Abel"/>
                <a:ea typeface="Abel"/>
                <a:cs typeface="Abel"/>
                <a:sym typeface="Abel"/>
              </a:rPr>
              <a:t>Il </a:t>
            </a:r>
            <a:r>
              <a:rPr lang="it-IT" sz="2000" b="1" i="1" dirty="0">
                <a:solidFill>
                  <a:srgbClr val="FFFFFF"/>
                </a:solidFill>
                <a:latin typeface="Abel"/>
                <a:ea typeface="Abel"/>
                <a:cs typeface="Abel"/>
                <a:sym typeface="Abel"/>
              </a:rPr>
              <a:t>cruscotto</a:t>
            </a:r>
            <a:r>
              <a:rPr lang="it-IT" sz="2000" b="1" dirty="0">
                <a:solidFill>
                  <a:srgbClr val="FFFFFF"/>
                </a:solidFill>
                <a:latin typeface="Abel"/>
                <a:ea typeface="Abel"/>
                <a:cs typeface="Abel"/>
                <a:sym typeface="Abel"/>
              </a:rPr>
              <a:t>                              </a:t>
            </a:r>
            <a:r>
              <a:rPr lang="it-IT" sz="2000" b="1" dirty="0" smtClean="0">
                <a:solidFill>
                  <a:srgbClr val="FFFFFF"/>
                </a:solidFill>
                <a:latin typeface="Abel"/>
                <a:ea typeface="Abel"/>
                <a:cs typeface="Abel"/>
                <a:sym typeface="Abel"/>
              </a:rPr>
              <a:t>                                                  </a:t>
            </a:r>
            <a:r>
              <a:rPr lang="it-IT" sz="2000" b="1" dirty="0">
                <a:solidFill>
                  <a:srgbClr val="FFFFFF"/>
                </a:solidFill>
                <a:latin typeface="Abel"/>
                <a:ea typeface="Abel"/>
                <a:cs typeface="Abel"/>
                <a:sym typeface="Abel"/>
              </a:rPr>
              <a:t>I SERVIZI  -  Servizi </a:t>
            </a:r>
            <a:r>
              <a:rPr lang="it-IT" sz="2000" b="1" dirty="0" smtClean="0">
                <a:solidFill>
                  <a:srgbClr val="FFFFFF"/>
                </a:solidFill>
                <a:latin typeface="Abel"/>
                <a:ea typeface="Abel"/>
                <a:cs typeface="Abel"/>
                <a:sym typeface="Abel"/>
              </a:rPr>
              <a:t>sociali</a:t>
            </a:r>
            <a:endParaRPr sz="2000" b="1" dirty="0">
              <a:solidFill>
                <a:srgbClr val="FFFFFF"/>
              </a:solidFill>
              <a:latin typeface="Abel"/>
              <a:ea typeface="Abel"/>
              <a:cs typeface="Abel"/>
              <a:sym typeface="Abel"/>
            </a:endParaRPr>
          </a:p>
        </p:txBody>
      </p:sp>
      <p:pic>
        <p:nvPicPr>
          <p:cNvPr id="234" name="Google Shape;234;p22"/>
          <p:cNvPicPr preferRelativeResize="0"/>
          <p:nvPr/>
        </p:nvPicPr>
        <p:blipFill rotWithShape="1">
          <a:blip r:embed="rId3">
            <a:alphaModFix/>
          </a:blip>
          <a:srcRect/>
          <a:stretch/>
        </p:blipFill>
        <p:spPr>
          <a:xfrm>
            <a:off x="8124366" y="4263154"/>
            <a:ext cx="562434" cy="549355"/>
          </a:xfrm>
          <a:prstGeom prst="rect">
            <a:avLst/>
          </a:prstGeom>
          <a:noFill/>
          <a:ln>
            <a:noFill/>
          </a:ln>
        </p:spPr>
      </p:pic>
      <p:sp>
        <p:nvSpPr>
          <p:cNvPr id="235" name="Google Shape;235;p22"/>
          <p:cNvSpPr txBox="1"/>
          <p:nvPr/>
        </p:nvSpPr>
        <p:spPr>
          <a:xfrm>
            <a:off x="6386428" y="921450"/>
            <a:ext cx="2716200" cy="3911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240"/>
              </a:spcBef>
              <a:spcAft>
                <a:spcPts val="0"/>
              </a:spcAft>
              <a:buNone/>
            </a:pPr>
            <a:r>
              <a:rPr lang="it-IT" sz="1600" b="1">
                <a:solidFill>
                  <a:srgbClr val="FFFFFF"/>
                </a:solidFill>
                <a:latin typeface="Abel"/>
                <a:ea typeface="Abel"/>
                <a:cs typeface="Abel"/>
                <a:sym typeface="Abel"/>
              </a:rPr>
              <a:t>Alcune variabili di analisi:</a:t>
            </a:r>
            <a:endParaRPr sz="1600" b="1">
              <a:solidFill>
                <a:srgbClr val="FFFFFF"/>
              </a:solidFill>
              <a:latin typeface="Abel"/>
              <a:ea typeface="Abel"/>
              <a:cs typeface="Abel"/>
              <a:sym typeface="Abel"/>
            </a:endParaRPr>
          </a:p>
          <a:p>
            <a:pPr marL="457200" marR="0" lvl="0" indent="-311150" algn="just" rtl="0">
              <a:lnSpc>
                <a:spcPct val="100000"/>
              </a:lnSpc>
              <a:spcBef>
                <a:spcPts val="240"/>
              </a:spcBef>
              <a:spcAft>
                <a:spcPts val="0"/>
              </a:spcAft>
              <a:buClr>
                <a:srgbClr val="FFFFFF"/>
              </a:buClr>
              <a:buSzPts val="1300"/>
              <a:buFont typeface="Abel"/>
              <a:buChar char="●"/>
            </a:pPr>
            <a:r>
              <a:rPr lang="it-IT" sz="1300" b="1">
                <a:solidFill>
                  <a:srgbClr val="FFFFFF"/>
                </a:solidFill>
                <a:latin typeface="Abel"/>
                <a:ea typeface="Abel"/>
                <a:cs typeface="Abel"/>
                <a:sym typeface="Abel"/>
              </a:rPr>
              <a:t>Data di aggiornamento</a:t>
            </a:r>
            <a:endParaRPr sz="1300" b="1">
              <a:solidFill>
                <a:srgbClr val="FFFFFF"/>
              </a:solidFill>
              <a:latin typeface="Abel"/>
              <a:ea typeface="Abel"/>
              <a:cs typeface="Abel"/>
              <a:sym typeface="Abel"/>
            </a:endParaRPr>
          </a:p>
          <a:p>
            <a:pPr marL="457200" marR="0" lvl="0" indent="-311150" algn="just" rtl="0">
              <a:lnSpc>
                <a:spcPct val="100000"/>
              </a:lnSpc>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Vista per</a:t>
            </a:r>
            <a:endParaRPr sz="1300" b="1">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Flusso (nell’anno)</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Stock (alla data)</a:t>
            </a:r>
            <a:endParaRPr sz="1300">
              <a:solidFill>
                <a:srgbClr val="FFFFFF"/>
              </a:solidFill>
              <a:latin typeface="Abel"/>
              <a:ea typeface="Abel"/>
              <a:cs typeface="Abel"/>
              <a:sym typeface="Abel"/>
            </a:endParaRPr>
          </a:p>
          <a:p>
            <a:pPr marL="457200" marR="0" lvl="0" indent="-311150" algn="just" rtl="0">
              <a:lnSpc>
                <a:spcPct val="100000"/>
              </a:lnSpc>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Categoria di servizio</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Contributo economico</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Intervento domiciliare</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Strutture residenziali</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t>
            </a:r>
            <a:endParaRPr sz="1300">
              <a:solidFill>
                <a:srgbClr val="FFFFFF"/>
              </a:solidFill>
              <a:latin typeface="Abel"/>
              <a:ea typeface="Abel"/>
              <a:cs typeface="Abel"/>
              <a:sym typeface="Abel"/>
            </a:endParaRPr>
          </a:p>
          <a:p>
            <a:pPr marL="457200" marR="0" lvl="0" indent="-311150" algn="just" rtl="0">
              <a:lnSpc>
                <a:spcPct val="100000"/>
              </a:lnSpc>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Servizio</a:t>
            </a:r>
            <a:endParaRPr sz="1300" b="1">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Assegno di maternità</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Assegno nucleo familiare</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Centro diurno</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Contributi economici</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Mensa sociale</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Strutture di accoglienza</a:t>
            </a:r>
            <a:endParaRPr sz="1300">
              <a:solidFill>
                <a:srgbClr val="FFFFFF"/>
              </a:solidFill>
              <a:latin typeface="Abel"/>
              <a:ea typeface="Abel"/>
              <a:cs typeface="Abel"/>
              <a:sym typeface="Abel"/>
            </a:endParaRPr>
          </a:p>
          <a:p>
            <a:pPr marL="914400" marR="0" lvl="1" indent="-311150" algn="just" rtl="0">
              <a:lnSpc>
                <a:spcPct val="100000"/>
              </a:lnSpc>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t>
            </a:r>
            <a:endParaRPr sz="1300">
              <a:solidFill>
                <a:srgbClr val="FFFFFF"/>
              </a:solidFill>
              <a:latin typeface="Abel"/>
              <a:ea typeface="Abel"/>
              <a:cs typeface="Abel"/>
              <a:sym typeface="Abel"/>
            </a:endParaRPr>
          </a:p>
        </p:txBody>
      </p:sp>
      <p:pic>
        <p:nvPicPr>
          <p:cNvPr id="236" name="Google Shape;236;p22"/>
          <p:cNvPicPr preferRelativeResize="0"/>
          <p:nvPr/>
        </p:nvPicPr>
        <p:blipFill>
          <a:blip r:embed="rId4">
            <a:alphaModFix/>
          </a:blip>
          <a:stretch>
            <a:fillRect/>
          </a:stretch>
        </p:blipFill>
        <p:spPr>
          <a:xfrm>
            <a:off x="227000" y="1119172"/>
            <a:ext cx="6113400" cy="3714055"/>
          </a:xfrm>
          <a:prstGeom prst="rect">
            <a:avLst/>
          </a:prstGeom>
          <a:noFill/>
          <a:ln>
            <a:noFill/>
          </a:ln>
        </p:spPr>
      </p:pic>
      <p:sp>
        <p:nvSpPr>
          <p:cNvPr id="237" name="Google Shape;237;p22"/>
          <p:cNvSpPr txBox="1"/>
          <p:nvPr/>
        </p:nvSpPr>
        <p:spPr>
          <a:xfrm>
            <a:off x="1353825" y="1470294"/>
            <a:ext cx="9240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a:t>XXXXXX</a:t>
            </a:r>
            <a:endParaRPr/>
          </a:p>
        </p:txBody>
      </p:sp>
      <p:sp>
        <p:nvSpPr>
          <p:cNvPr id="238" name="Google Shape;238;p22"/>
          <p:cNvSpPr txBox="1"/>
          <p:nvPr/>
        </p:nvSpPr>
        <p:spPr>
          <a:xfrm>
            <a:off x="4464575" y="1470294"/>
            <a:ext cx="9240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a:t>XXXXXX</a:t>
            </a:r>
            <a:endParaRPr/>
          </a:p>
        </p:txBody>
      </p:sp>
      <p:pic>
        <p:nvPicPr>
          <p:cNvPr id="239" name="Google Shape;239;p22"/>
          <p:cNvPicPr preferRelativeResize="0"/>
          <p:nvPr/>
        </p:nvPicPr>
        <p:blipFill>
          <a:blip r:embed="rId5">
            <a:alphaModFix/>
          </a:blip>
          <a:stretch>
            <a:fillRect/>
          </a:stretch>
        </p:blipFill>
        <p:spPr>
          <a:xfrm>
            <a:off x="5309073" y="3343023"/>
            <a:ext cx="688200" cy="1036250"/>
          </a:xfrm>
          <a:prstGeom prst="rect">
            <a:avLst/>
          </a:prstGeom>
          <a:noFill/>
          <a:ln>
            <a:noFill/>
          </a:ln>
        </p:spPr>
      </p:pic>
      <p:sp>
        <p:nvSpPr>
          <p:cNvPr id="240" name="Google Shape;240;p22"/>
          <p:cNvSpPr txBox="1">
            <a:spLocks noGrp="1"/>
          </p:cNvSpPr>
          <p:nvPr>
            <p:ph type="sldNum" idx="12"/>
          </p:nvPr>
        </p:nvSpPr>
        <p:spPr>
          <a:xfrm>
            <a:off x="8336750" y="4767275"/>
            <a:ext cx="3501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246" name="Google Shape;246;p23"/>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247" name="Google Shape;247;p23"/>
          <p:cNvSpPr txBox="1"/>
          <p:nvPr/>
        </p:nvSpPr>
        <p:spPr>
          <a:xfrm>
            <a:off x="160800" y="513100"/>
            <a:ext cx="8601300" cy="369900"/>
          </a:xfrm>
          <a:prstGeom prst="rect">
            <a:avLst/>
          </a:prstGeom>
          <a:solidFill>
            <a:srgbClr val="AA232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dirty="0">
                <a:solidFill>
                  <a:srgbClr val="FFFFFF"/>
                </a:solidFill>
                <a:latin typeface="Abel"/>
                <a:ea typeface="Abel"/>
                <a:cs typeface="Abel"/>
                <a:sym typeface="Abel"/>
              </a:rPr>
              <a:t>Il </a:t>
            </a:r>
            <a:r>
              <a:rPr lang="it-IT" sz="2000" b="1" i="1" dirty="0">
                <a:solidFill>
                  <a:srgbClr val="FFFFFF"/>
                </a:solidFill>
                <a:latin typeface="Abel"/>
                <a:ea typeface="Abel"/>
                <a:cs typeface="Abel"/>
                <a:sym typeface="Abel"/>
              </a:rPr>
              <a:t>cruscotto</a:t>
            </a:r>
            <a:r>
              <a:rPr lang="it-IT" sz="2000" b="1" dirty="0">
                <a:solidFill>
                  <a:srgbClr val="FFFFFF"/>
                </a:solidFill>
                <a:latin typeface="Abel"/>
                <a:ea typeface="Abel"/>
                <a:cs typeface="Abel"/>
                <a:sym typeface="Abel"/>
              </a:rPr>
              <a:t>        </a:t>
            </a:r>
            <a:r>
              <a:rPr lang="it-IT" sz="2000" b="1" dirty="0" smtClean="0">
                <a:solidFill>
                  <a:srgbClr val="FFFFFF"/>
                </a:solidFill>
                <a:latin typeface="Abel"/>
                <a:ea typeface="Abel"/>
                <a:cs typeface="Abel"/>
                <a:sym typeface="Abel"/>
              </a:rPr>
              <a:t>                                                                </a:t>
            </a:r>
            <a:r>
              <a:rPr lang="it-IT" sz="2000" b="1" dirty="0">
                <a:solidFill>
                  <a:srgbClr val="FFFFFF"/>
                </a:solidFill>
                <a:latin typeface="Abel"/>
                <a:ea typeface="Abel"/>
                <a:cs typeface="Abel"/>
                <a:sym typeface="Abel"/>
              </a:rPr>
              <a:t>LE PERSONE  -  Persone servite</a:t>
            </a:r>
            <a:endParaRPr sz="2000" b="1" dirty="0">
              <a:solidFill>
                <a:srgbClr val="FFFFFF"/>
              </a:solidFill>
              <a:latin typeface="Abel"/>
              <a:ea typeface="Abel"/>
              <a:cs typeface="Abel"/>
              <a:sym typeface="Abel"/>
            </a:endParaRPr>
          </a:p>
        </p:txBody>
      </p:sp>
      <p:pic>
        <p:nvPicPr>
          <p:cNvPr id="248" name="Google Shape;248;p23"/>
          <p:cNvPicPr preferRelativeResize="0"/>
          <p:nvPr/>
        </p:nvPicPr>
        <p:blipFill rotWithShape="1">
          <a:blip r:embed="rId3">
            <a:alphaModFix/>
          </a:blip>
          <a:srcRect/>
          <a:stretch/>
        </p:blipFill>
        <p:spPr>
          <a:xfrm>
            <a:off x="8124366" y="4263154"/>
            <a:ext cx="562434" cy="549355"/>
          </a:xfrm>
          <a:prstGeom prst="rect">
            <a:avLst/>
          </a:prstGeom>
          <a:noFill/>
          <a:ln>
            <a:noFill/>
          </a:ln>
        </p:spPr>
      </p:pic>
      <p:sp>
        <p:nvSpPr>
          <p:cNvPr id="249" name="Google Shape;249;p23"/>
          <p:cNvSpPr txBox="1"/>
          <p:nvPr/>
        </p:nvSpPr>
        <p:spPr>
          <a:xfrm>
            <a:off x="6386425" y="921450"/>
            <a:ext cx="2716200" cy="4088100"/>
          </a:xfrm>
          <a:prstGeom prst="rect">
            <a:avLst/>
          </a:prstGeom>
          <a:noFill/>
          <a:ln>
            <a:noFill/>
          </a:ln>
        </p:spPr>
        <p:txBody>
          <a:bodyPr spcFirstLastPara="1" wrap="square" lIns="91425" tIns="45700" rIns="91425" bIns="45700" anchor="t" anchorCtr="0">
            <a:noAutofit/>
          </a:bodyPr>
          <a:lstStyle/>
          <a:p>
            <a:pPr marL="0" lvl="0" indent="0" algn="just" rtl="0">
              <a:spcBef>
                <a:spcPts val="240"/>
              </a:spcBef>
              <a:spcAft>
                <a:spcPts val="0"/>
              </a:spcAft>
              <a:buClr>
                <a:schemeClr val="dk1"/>
              </a:buClr>
              <a:buSzPts val="1100"/>
              <a:buFont typeface="Arial"/>
              <a:buNone/>
            </a:pPr>
            <a:r>
              <a:rPr lang="it-IT" sz="1600" b="1">
                <a:solidFill>
                  <a:srgbClr val="FFFFFF"/>
                </a:solidFill>
                <a:latin typeface="Abel"/>
                <a:ea typeface="Abel"/>
                <a:cs typeface="Abel"/>
                <a:sym typeface="Abel"/>
              </a:rPr>
              <a:t>Alcune variabili di analisi:</a:t>
            </a:r>
            <a:endParaRPr sz="1600" b="1">
              <a:solidFill>
                <a:srgbClr val="FFFFFF"/>
              </a:solidFill>
              <a:latin typeface="Abel"/>
              <a:ea typeface="Abel"/>
              <a:cs typeface="Abel"/>
              <a:sym typeface="Abel"/>
            </a:endParaRPr>
          </a:p>
          <a:p>
            <a:pPr marL="457200" lvl="0" indent="-311150" algn="just" rtl="0">
              <a:spcBef>
                <a:spcPts val="240"/>
              </a:spcBef>
              <a:spcAft>
                <a:spcPts val="0"/>
              </a:spcAft>
              <a:buClr>
                <a:srgbClr val="FFFFFF"/>
              </a:buClr>
              <a:buSzPts val="1300"/>
              <a:buFont typeface="Abel"/>
              <a:buChar char="●"/>
            </a:pPr>
            <a:r>
              <a:rPr lang="it-IT" sz="1300" b="1">
                <a:solidFill>
                  <a:srgbClr val="FFFFFF"/>
                </a:solidFill>
                <a:latin typeface="Abel"/>
                <a:ea typeface="Abel"/>
                <a:cs typeface="Abel"/>
                <a:sym typeface="Abel"/>
              </a:rPr>
              <a:t>Data di aggiornamento</a:t>
            </a:r>
            <a:endParaRPr sz="1300" b="1">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Vista per</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Flusso (nell’anno)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Stock (alla data)</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Tipo di servizio</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Abitativo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Educativo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Sociale</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Categoria di servizio</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Alloggio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Contributo economico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Servizio</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Assegno di maternità</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Centro diurno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Nido d’infanzia</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Refezione scuola</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t>
            </a:r>
            <a:endParaRPr sz="1300">
              <a:solidFill>
                <a:srgbClr val="FFFFFF"/>
              </a:solidFill>
              <a:latin typeface="Abel"/>
              <a:ea typeface="Abel"/>
              <a:cs typeface="Abel"/>
              <a:sym typeface="Abel"/>
            </a:endParaRPr>
          </a:p>
        </p:txBody>
      </p:sp>
      <p:pic>
        <p:nvPicPr>
          <p:cNvPr id="250" name="Google Shape;250;p23"/>
          <p:cNvPicPr preferRelativeResize="0"/>
          <p:nvPr/>
        </p:nvPicPr>
        <p:blipFill>
          <a:blip r:embed="rId4">
            <a:alphaModFix/>
          </a:blip>
          <a:stretch>
            <a:fillRect/>
          </a:stretch>
        </p:blipFill>
        <p:spPr>
          <a:xfrm>
            <a:off x="160804" y="1069018"/>
            <a:ext cx="6234024" cy="3698489"/>
          </a:xfrm>
          <a:prstGeom prst="rect">
            <a:avLst/>
          </a:prstGeom>
          <a:noFill/>
          <a:ln>
            <a:noFill/>
          </a:ln>
        </p:spPr>
      </p:pic>
      <p:sp>
        <p:nvSpPr>
          <p:cNvPr id="251" name="Google Shape;251;p23"/>
          <p:cNvSpPr txBox="1"/>
          <p:nvPr/>
        </p:nvSpPr>
        <p:spPr>
          <a:xfrm>
            <a:off x="235404" y="1412366"/>
            <a:ext cx="12003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XXXXXXX</a:t>
            </a:r>
            <a:endParaRPr sz="1600"/>
          </a:p>
        </p:txBody>
      </p:sp>
      <p:sp>
        <p:nvSpPr>
          <p:cNvPr id="252" name="Google Shape;252;p23"/>
          <p:cNvSpPr txBox="1"/>
          <p:nvPr/>
        </p:nvSpPr>
        <p:spPr>
          <a:xfrm>
            <a:off x="1567700" y="1412371"/>
            <a:ext cx="12003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XXXXXXX</a:t>
            </a:r>
            <a:endParaRPr sz="1600"/>
          </a:p>
        </p:txBody>
      </p:sp>
      <p:sp>
        <p:nvSpPr>
          <p:cNvPr id="253" name="Google Shape;253;p23"/>
          <p:cNvSpPr txBox="1"/>
          <p:nvPr/>
        </p:nvSpPr>
        <p:spPr>
          <a:xfrm>
            <a:off x="3756750" y="1412375"/>
            <a:ext cx="9330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 %</a:t>
            </a:r>
            <a:endParaRPr sz="1600"/>
          </a:p>
        </p:txBody>
      </p:sp>
      <p:sp>
        <p:nvSpPr>
          <p:cNvPr id="254" name="Google Shape;254;p23"/>
          <p:cNvSpPr txBox="1"/>
          <p:nvPr/>
        </p:nvSpPr>
        <p:spPr>
          <a:xfrm>
            <a:off x="2695015" y="1412375"/>
            <a:ext cx="10368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XXXXXX</a:t>
            </a:r>
            <a:endParaRPr sz="1600"/>
          </a:p>
        </p:txBody>
      </p:sp>
      <p:sp>
        <p:nvSpPr>
          <p:cNvPr id="255" name="Google Shape;255;p23"/>
          <p:cNvSpPr txBox="1"/>
          <p:nvPr/>
        </p:nvSpPr>
        <p:spPr>
          <a:xfrm>
            <a:off x="4486265" y="1412375"/>
            <a:ext cx="10368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XXXXXX</a:t>
            </a:r>
            <a:endParaRPr sz="1600"/>
          </a:p>
        </p:txBody>
      </p:sp>
      <p:sp>
        <p:nvSpPr>
          <p:cNvPr id="256" name="Google Shape;256;p23"/>
          <p:cNvSpPr txBox="1"/>
          <p:nvPr/>
        </p:nvSpPr>
        <p:spPr>
          <a:xfrm>
            <a:off x="5442629" y="1412375"/>
            <a:ext cx="9330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XXXXX</a:t>
            </a:r>
            <a:endParaRPr sz="1600"/>
          </a:p>
        </p:txBody>
      </p:sp>
      <p:sp>
        <p:nvSpPr>
          <p:cNvPr id="257" name="Google Shape;257;p23"/>
          <p:cNvSpPr txBox="1">
            <a:spLocks noGrp="1"/>
          </p:cNvSpPr>
          <p:nvPr>
            <p:ph type="sldNum" idx="12"/>
          </p:nvPr>
        </p:nvSpPr>
        <p:spPr>
          <a:xfrm>
            <a:off x="8363950" y="4767275"/>
            <a:ext cx="3228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261"/>
        <p:cNvGrpSpPr/>
        <p:nvPr/>
      </p:nvGrpSpPr>
      <p:grpSpPr>
        <a:xfrm>
          <a:off x="0" y="0"/>
          <a:ext cx="0" cy="0"/>
          <a:chOff x="0" y="0"/>
          <a:chExt cx="0" cy="0"/>
        </a:xfrm>
      </p:grpSpPr>
      <p:sp>
        <p:nvSpPr>
          <p:cNvPr id="262" name="Google Shape;262;p24"/>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263" name="Google Shape;263;p24"/>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264" name="Google Shape;264;p24"/>
          <p:cNvSpPr txBox="1"/>
          <p:nvPr/>
        </p:nvSpPr>
        <p:spPr>
          <a:xfrm>
            <a:off x="304800" y="513100"/>
            <a:ext cx="8457300" cy="369900"/>
          </a:xfrm>
          <a:prstGeom prst="rect">
            <a:avLst/>
          </a:prstGeom>
          <a:solidFill>
            <a:srgbClr val="AA232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dirty="0">
                <a:solidFill>
                  <a:srgbClr val="FFFFFF"/>
                </a:solidFill>
                <a:latin typeface="Abel"/>
                <a:ea typeface="Abel"/>
                <a:cs typeface="Abel"/>
                <a:sym typeface="Abel"/>
              </a:rPr>
              <a:t>Il </a:t>
            </a:r>
            <a:r>
              <a:rPr lang="it-IT" sz="2000" b="1" i="1" dirty="0">
                <a:solidFill>
                  <a:srgbClr val="FFFFFF"/>
                </a:solidFill>
                <a:latin typeface="Abel"/>
                <a:ea typeface="Abel"/>
                <a:cs typeface="Abel"/>
                <a:sym typeface="Abel"/>
              </a:rPr>
              <a:t>cruscotto</a:t>
            </a:r>
            <a:r>
              <a:rPr lang="it-IT" sz="2000" b="1" dirty="0">
                <a:solidFill>
                  <a:srgbClr val="FFFFFF"/>
                </a:solidFill>
                <a:latin typeface="Abel"/>
                <a:ea typeface="Abel"/>
                <a:cs typeface="Abel"/>
                <a:sym typeface="Abel"/>
              </a:rPr>
              <a:t>              </a:t>
            </a:r>
            <a:r>
              <a:rPr lang="it-IT" sz="2000" b="1" dirty="0" smtClean="0">
                <a:solidFill>
                  <a:srgbClr val="FFFFFF"/>
                </a:solidFill>
                <a:latin typeface="Abel"/>
                <a:ea typeface="Abel"/>
                <a:cs typeface="Abel"/>
                <a:sym typeface="Abel"/>
              </a:rPr>
              <a:t>                                                       </a:t>
            </a:r>
            <a:r>
              <a:rPr lang="it-IT" sz="2000" b="1" dirty="0">
                <a:solidFill>
                  <a:srgbClr val="FFFFFF"/>
                </a:solidFill>
                <a:latin typeface="Abel"/>
                <a:ea typeface="Abel"/>
                <a:cs typeface="Abel"/>
                <a:sym typeface="Abel"/>
              </a:rPr>
              <a:t>LE FAMIGLIE  -  Famiglie servite</a:t>
            </a:r>
            <a:endParaRPr sz="2000" b="1" dirty="0">
              <a:solidFill>
                <a:srgbClr val="FFFFFF"/>
              </a:solidFill>
              <a:latin typeface="Abel"/>
              <a:ea typeface="Abel"/>
              <a:cs typeface="Abel"/>
              <a:sym typeface="Abel"/>
            </a:endParaRPr>
          </a:p>
        </p:txBody>
      </p:sp>
      <p:pic>
        <p:nvPicPr>
          <p:cNvPr id="265" name="Google Shape;265;p24"/>
          <p:cNvPicPr preferRelativeResize="0"/>
          <p:nvPr/>
        </p:nvPicPr>
        <p:blipFill rotWithShape="1">
          <a:blip r:embed="rId3">
            <a:alphaModFix/>
          </a:blip>
          <a:srcRect/>
          <a:stretch/>
        </p:blipFill>
        <p:spPr>
          <a:xfrm>
            <a:off x="8124366" y="4263154"/>
            <a:ext cx="562434" cy="549355"/>
          </a:xfrm>
          <a:prstGeom prst="rect">
            <a:avLst/>
          </a:prstGeom>
          <a:noFill/>
          <a:ln>
            <a:noFill/>
          </a:ln>
        </p:spPr>
      </p:pic>
      <p:sp>
        <p:nvSpPr>
          <p:cNvPr id="266" name="Google Shape;266;p24"/>
          <p:cNvSpPr txBox="1"/>
          <p:nvPr/>
        </p:nvSpPr>
        <p:spPr>
          <a:xfrm>
            <a:off x="6386425" y="921450"/>
            <a:ext cx="2716200" cy="4088100"/>
          </a:xfrm>
          <a:prstGeom prst="rect">
            <a:avLst/>
          </a:prstGeom>
          <a:noFill/>
          <a:ln>
            <a:noFill/>
          </a:ln>
        </p:spPr>
        <p:txBody>
          <a:bodyPr spcFirstLastPara="1" wrap="square" lIns="91425" tIns="45700" rIns="91425" bIns="45700" anchor="t" anchorCtr="0">
            <a:noAutofit/>
          </a:bodyPr>
          <a:lstStyle/>
          <a:p>
            <a:pPr marL="0" lvl="0" indent="0" algn="just" rtl="0">
              <a:spcBef>
                <a:spcPts val="240"/>
              </a:spcBef>
              <a:spcAft>
                <a:spcPts val="0"/>
              </a:spcAft>
              <a:buNone/>
            </a:pPr>
            <a:r>
              <a:rPr lang="it-IT" sz="1600" b="1">
                <a:solidFill>
                  <a:srgbClr val="FFFFFF"/>
                </a:solidFill>
                <a:latin typeface="Abel"/>
                <a:ea typeface="Abel"/>
                <a:cs typeface="Abel"/>
                <a:sym typeface="Abel"/>
              </a:rPr>
              <a:t>Alcune variabili di analisi:</a:t>
            </a:r>
            <a:endParaRPr sz="1600" b="1">
              <a:solidFill>
                <a:srgbClr val="FFFFFF"/>
              </a:solidFill>
              <a:latin typeface="Abel"/>
              <a:ea typeface="Abel"/>
              <a:cs typeface="Abel"/>
              <a:sym typeface="Abel"/>
            </a:endParaRPr>
          </a:p>
          <a:p>
            <a:pPr marL="457200" lvl="0" indent="-311150" algn="just" rtl="0">
              <a:spcBef>
                <a:spcPts val="240"/>
              </a:spcBef>
              <a:spcAft>
                <a:spcPts val="0"/>
              </a:spcAft>
              <a:buClr>
                <a:srgbClr val="FFFFFF"/>
              </a:buClr>
              <a:buSzPts val="1300"/>
              <a:buFont typeface="Abel"/>
              <a:buChar char="●"/>
            </a:pPr>
            <a:r>
              <a:rPr lang="it-IT" sz="1300" b="1">
                <a:solidFill>
                  <a:srgbClr val="FFFFFF"/>
                </a:solidFill>
                <a:latin typeface="Abel"/>
                <a:ea typeface="Abel"/>
                <a:cs typeface="Abel"/>
                <a:sym typeface="Abel"/>
              </a:rPr>
              <a:t>Data di aggiornamento</a:t>
            </a:r>
            <a:endParaRPr sz="1300" b="1">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Vista per</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Flusso (nell’anno)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Stock (alla data)</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Tipo di servizio</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Abitativo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Educativo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Sociale</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Categoria di servizio</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Alloggio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Contributo economico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Servizio</a:t>
            </a:r>
            <a:endParaRPr sz="1300" b="1">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Tipologia della famiglia</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Coniugi</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Coniugi con figli</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Genitore con figli</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t>
            </a:r>
            <a:endParaRPr sz="1300">
              <a:solidFill>
                <a:srgbClr val="FFFFFF"/>
              </a:solidFill>
              <a:latin typeface="Abel"/>
              <a:ea typeface="Abel"/>
              <a:cs typeface="Abel"/>
              <a:sym typeface="Abel"/>
            </a:endParaRPr>
          </a:p>
        </p:txBody>
      </p:sp>
      <p:pic>
        <p:nvPicPr>
          <p:cNvPr id="267" name="Google Shape;267;p24"/>
          <p:cNvPicPr preferRelativeResize="0"/>
          <p:nvPr/>
        </p:nvPicPr>
        <p:blipFill>
          <a:blip r:embed="rId4">
            <a:alphaModFix/>
          </a:blip>
          <a:stretch>
            <a:fillRect/>
          </a:stretch>
        </p:blipFill>
        <p:spPr>
          <a:xfrm>
            <a:off x="304800" y="942391"/>
            <a:ext cx="5998599" cy="3959349"/>
          </a:xfrm>
          <a:prstGeom prst="rect">
            <a:avLst/>
          </a:prstGeom>
          <a:noFill/>
          <a:ln>
            <a:noFill/>
          </a:ln>
        </p:spPr>
      </p:pic>
      <p:sp>
        <p:nvSpPr>
          <p:cNvPr id="268" name="Google Shape;268;p24"/>
          <p:cNvSpPr txBox="1"/>
          <p:nvPr/>
        </p:nvSpPr>
        <p:spPr>
          <a:xfrm>
            <a:off x="398375" y="1230121"/>
            <a:ext cx="12003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XXXXXXX</a:t>
            </a:r>
            <a:endParaRPr sz="1600"/>
          </a:p>
        </p:txBody>
      </p:sp>
      <p:sp>
        <p:nvSpPr>
          <p:cNvPr id="269" name="Google Shape;269;p24"/>
          <p:cNvSpPr txBox="1"/>
          <p:nvPr/>
        </p:nvSpPr>
        <p:spPr>
          <a:xfrm>
            <a:off x="2198050" y="1230121"/>
            <a:ext cx="12003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XXXXXXX</a:t>
            </a:r>
            <a:endParaRPr sz="1600"/>
          </a:p>
        </p:txBody>
      </p:sp>
      <p:sp>
        <p:nvSpPr>
          <p:cNvPr id="270" name="Google Shape;270;p24"/>
          <p:cNvSpPr txBox="1"/>
          <p:nvPr/>
        </p:nvSpPr>
        <p:spPr>
          <a:xfrm>
            <a:off x="4572000" y="1246929"/>
            <a:ext cx="12003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XXXXX %</a:t>
            </a:r>
            <a:endParaRPr sz="1600"/>
          </a:p>
        </p:txBody>
      </p:sp>
      <p:sp>
        <p:nvSpPr>
          <p:cNvPr id="271" name="Google Shape;271;p24"/>
          <p:cNvSpPr txBox="1">
            <a:spLocks noGrp="1"/>
          </p:cNvSpPr>
          <p:nvPr>
            <p:ph type="sldNum" idx="12"/>
          </p:nvPr>
        </p:nvSpPr>
        <p:spPr>
          <a:xfrm>
            <a:off x="8363950" y="4767275"/>
            <a:ext cx="3228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275"/>
        <p:cNvGrpSpPr/>
        <p:nvPr/>
      </p:nvGrpSpPr>
      <p:grpSpPr>
        <a:xfrm>
          <a:off x="0" y="0"/>
          <a:ext cx="0" cy="0"/>
          <a:chOff x="0" y="0"/>
          <a:chExt cx="0" cy="0"/>
        </a:xfrm>
      </p:grpSpPr>
      <p:sp>
        <p:nvSpPr>
          <p:cNvPr id="276" name="Google Shape;276;p25"/>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277" name="Google Shape;277;p25"/>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278" name="Google Shape;278;p25"/>
          <p:cNvSpPr txBox="1"/>
          <p:nvPr/>
        </p:nvSpPr>
        <p:spPr>
          <a:xfrm>
            <a:off x="304800" y="513100"/>
            <a:ext cx="8457300" cy="369900"/>
          </a:xfrm>
          <a:prstGeom prst="rect">
            <a:avLst/>
          </a:prstGeom>
          <a:solidFill>
            <a:srgbClr val="AA232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dirty="0">
                <a:solidFill>
                  <a:srgbClr val="FFFFFF"/>
                </a:solidFill>
                <a:latin typeface="Abel"/>
                <a:ea typeface="Abel"/>
                <a:cs typeface="Abel"/>
                <a:sym typeface="Abel"/>
              </a:rPr>
              <a:t>Il </a:t>
            </a:r>
            <a:r>
              <a:rPr lang="it-IT" sz="2000" b="1" i="1" dirty="0">
                <a:solidFill>
                  <a:srgbClr val="FFFFFF"/>
                </a:solidFill>
                <a:latin typeface="Abel"/>
                <a:ea typeface="Abel"/>
                <a:cs typeface="Abel"/>
                <a:sym typeface="Abel"/>
              </a:rPr>
              <a:t>cruscotto</a:t>
            </a:r>
            <a:r>
              <a:rPr lang="it-IT" sz="2000" b="1" dirty="0">
                <a:solidFill>
                  <a:srgbClr val="FFFFFF"/>
                </a:solidFill>
                <a:latin typeface="Abel"/>
                <a:ea typeface="Abel"/>
                <a:cs typeface="Abel"/>
                <a:sym typeface="Abel"/>
              </a:rPr>
              <a:t>       </a:t>
            </a:r>
            <a:r>
              <a:rPr lang="it-IT" sz="2000" b="1" dirty="0" smtClean="0">
                <a:solidFill>
                  <a:srgbClr val="FFFFFF"/>
                </a:solidFill>
                <a:latin typeface="Abel"/>
                <a:ea typeface="Abel"/>
                <a:cs typeface="Abel"/>
                <a:sym typeface="Abel"/>
              </a:rPr>
              <a:t>                                                                                      </a:t>
            </a:r>
            <a:r>
              <a:rPr lang="it-IT" sz="2000" b="1" dirty="0">
                <a:solidFill>
                  <a:srgbClr val="FFFFFF"/>
                </a:solidFill>
                <a:latin typeface="Abel"/>
                <a:ea typeface="Abel"/>
                <a:cs typeface="Abel"/>
                <a:sym typeface="Abel"/>
              </a:rPr>
              <a:t>I NUOVI CITTADINI</a:t>
            </a:r>
            <a:endParaRPr sz="2000" b="1" dirty="0">
              <a:solidFill>
                <a:srgbClr val="FFFFFF"/>
              </a:solidFill>
              <a:latin typeface="Abel"/>
              <a:ea typeface="Abel"/>
              <a:cs typeface="Abel"/>
              <a:sym typeface="Abel"/>
            </a:endParaRPr>
          </a:p>
        </p:txBody>
      </p:sp>
      <p:pic>
        <p:nvPicPr>
          <p:cNvPr id="279" name="Google Shape;279;p25"/>
          <p:cNvPicPr preferRelativeResize="0"/>
          <p:nvPr/>
        </p:nvPicPr>
        <p:blipFill rotWithShape="1">
          <a:blip r:embed="rId3">
            <a:alphaModFix/>
          </a:blip>
          <a:srcRect/>
          <a:stretch/>
        </p:blipFill>
        <p:spPr>
          <a:xfrm>
            <a:off x="8124366" y="4263154"/>
            <a:ext cx="562434" cy="549355"/>
          </a:xfrm>
          <a:prstGeom prst="rect">
            <a:avLst/>
          </a:prstGeom>
          <a:noFill/>
          <a:ln>
            <a:noFill/>
          </a:ln>
        </p:spPr>
      </p:pic>
      <p:sp>
        <p:nvSpPr>
          <p:cNvPr id="280" name="Google Shape;280;p25"/>
          <p:cNvSpPr txBox="1"/>
          <p:nvPr/>
        </p:nvSpPr>
        <p:spPr>
          <a:xfrm>
            <a:off x="6386425" y="921450"/>
            <a:ext cx="2716200" cy="4088100"/>
          </a:xfrm>
          <a:prstGeom prst="rect">
            <a:avLst/>
          </a:prstGeom>
          <a:noFill/>
          <a:ln>
            <a:noFill/>
          </a:ln>
        </p:spPr>
        <p:txBody>
          <a:bodyPr spcFirstLastPara="1" wrap="square" lIns="91425" tIns="45700" rIns="91425" bIns="45700" anchor="t" anchorCtr="0">
            <a:noAutofit/>
          </a:bodyPr>
          <a:lstStyle/>
          <a:p>
            <a:pPr marL="0" lvl="0" indent="0" algn="just" rtl="0">
              <a:spcBef>
                <a:spcPts val="240"/>
              </a:spcBef>
              <a:spcAft>
                <a:spcPts val="0"/>
              </a:spcAft>
              <a:buNone/>
            </a:pPr>
            <a:r>
              <a:rPr lang="it-IT" sz="1600" b="1">
                <a:solidFill>
                  <a:srgbClr val="FFFFFF"/>
                </a:solidFill>
                <a:latin typeface="Abel"/>
                <a:ea typeface="Abel"/>
                <a:cs typeface="Abel"/>
                <a:sym typeface="Abel"/>
              </a:rPr>
              <a:t>Alcune variabili di analisi:</a:t>
            </a:r>
            <a:endParaRPr sz="1600" b="1">
              <a:solidFill>
                <a:srgbClr val="FFFFFF"/>
              </a:solidFill>
              <a:latin typeface="Abel"/>
              <a:ea typeface="Abel"/>
              <a:cs typeface="Abel"/>
              <a:sym typeface="Abel"/>
            </a:endParaRPr>
          </a:p>
          <a:p>
            <a:pPr marL="457200" lvl="0" indent="-311150" algn="just" rtl="0">
              <a:spcBef>
                <a:spcPts val="240"/>
              </a:spcBef>
              <a:spcAft>
                <a:spcPts val="0"/>
              </a:spcAft>
              <a:buClr>
                <a:srgbClr val="FFFFFF"/>
              </a:buClr>
              <a:buSzPts val="1300"/>
              <a:buFont typeface="Abel"/>
              <a:buChar char="●"/>
            </a:pPr>
            <a:r>
              <a:rPr lang="it-IT" sz="1300" b="1">
                <a:solidFill>
                  <a:srgbClr val="FFFFFF"/>
                </a:solidFill>
                <a:latin typeface="Abel"/>
                <a:ea typeface="Abel"/>
                <a:cs typeface="Abel"/>
                <a:sym typeface="Abel"/>
              </a:rPr>
              <a:t>Data di aggiornamento</a:t>
            </a:r>
            <a:endParaRPr sz="1300" b="1">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Vista per</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Flusso (nell’anno)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Stock (alla data)</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Tipo di servizio</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Abitativo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Educativo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Sociale</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Categoria di servizio</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Alloggio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Contributo economico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Servizio</a:t>
            </a:r>
            <a:endParaRPr sz="1300" b="1">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Target utenza</a:t>
            </a:r>
            <a:endParaRPr sz="1300" b="1">
              <a:solidFill>
                <a:srgbClr val="FFFFFF"/>
              </a:solidFill>
              <a:latin typeface="Abel"/>
              <a:ea typeface="Abel"/>
              <a:cs typeface="Abel"/>
              <a:sym typeface="Abel"/>
            </a:endParaRPr>
          </a:p>
          <a:p>
            <a:pPr marL="914400" lvl="1" indent="-311150" algn="just" rtl="0">
              <a:spcBef>
                <a:spcPts val="0"/>
              </a:spcBef>
              <a:spcAft>
                <a:spcPts val="0"/>
              </a:spcAft>
              <a:buClr>
                <a:schemeClr val="lt1"/>
              </a:buClr>
              <a:buSzPts val="1300"/>
              <a:buFont typeface="Abel"/>
              <a:buChar char="○"/>
            </a:pPr>
            <a:r>
              <a:rPr lang="it-IT" sz="1300">
                <a:solidFill>
                  <a:schemeClr val="lt1"/>
                </a:solidFill>
                <a:latin typeface="Abel"/>
                <a:ea typeface="Abel"/>
                <a:cs typeface="Abel"/>
                <a:sym typeface="Abel"/>
              </a:rPr>
              <a:t>Disabili</a:t>
            </a:r>
            <a:endParaRPr sz="1300">
              <a:solidFill>
                <a:schemeClr val="lt1"/>
              </a:solidFill>
              <a:latin typeface="Abel"/>
              <a:ea typeface="Abel"/>
              <a:cs typeface="Abel"/>
              <a:sym typeface="Abel"/>
            </a:endParaRPr>
          </a:p>
          <a:p>
            <a:pPr marL="914400" lvl="1" indent="-311150" algn="just" rtl="0">
              <a:spcBef>
                <a:spcPts val="0"/>
              </a:spcBef>
              <a:spcAft>
                <a:spcPts val="0"/>
              </a:spcAft>
              <a:buClr>
                <a:schemeClr val="lt1"/>
              </a:buClr>
              <a:buSzPts val="1300"/>
              <a:buFont typeface="Abel"/>
              <a:buChar char="○"/>
            </a:pPr>
            <a:r>
              <a:rPr lang="it-IT" sz="1300">
                <a:solidFill>
                  <a:schemeClr val="lt1"/>
                </a:solidFill>
                <a:latin typeface="Abel"/>
                <a:ea typeface="Abel"/>
                <a:cs typeface="Abel"/>
                <a:sym typeface="Abel"/>
              </a:rPr>
              <a:t>Anziani</a:t>
            </a:r>
            <a:endParaRPr sz="1300">
              <a:solidFill>
                <a:schemeClr val="lt1"/>
              </a:solidFill>
              <a:latin typeface="Abel"/>
              <a:ea typeface="Abel"/>
              <a:cs typeface="Abel"/>
              <a:sym typeface="Abel"/>
            </a:endParaRPr>
          </a:p>
          <a:p>
            <a:pPr marL="914400" lvl="1" indent="-311150" algn="just" rtl="0">
              <a:spcBef>
                <a:spcPts val="0"/>
              </a:spcBef>
              <a:spcAft>
                <a:spcPts val="0"/>
              </a:spcAft>
              <a:buClr>
                <a:schemeClr val="lt1"/>
              </a:buClr>
              <a:buSzPts val="1300"/>
              <a:buFont typeface="Abel"/>
              <a:buChar char="○"/>
            </a:pPr>
            <a:r>
              <a:rPr lang="it-IT" sz="1300">
                <a:solidFill>
                  <a:schemeClr val="lt1"/>
                </a:solidFill>
                <a:latin typeface="Abel"/>
                <a:ea typeface="Abel"/>
                <a:cs typeface="Abel"/>
                <a:sym typeface="Abel"/>
              </a:rPr>
              <a:t>Disagio adulto</a:t>
            </a:r>
            <a:endParaRPr sz="1300">
              <a:solidFill>
                <a:schemeClr val="lt1"/>
              </a:solidFill>
              <a:latin typeface="Abel"/>
              <a:ea typeface="Abel"/>
              <a:cs typeface="Abel"/>
              <a:sym typeface="Abel"/>
            </a:endParaRPr>
          </a:p>
          <a:p>
            <a:pPr marL="914400" lvl="1" indent="-311150" algn="just" rtl="0">
              <a:spcBef>
                <a:spcPts val="0"/>
              </a:spcBef>
              <a:spcAft>
                <a:spcPts val="0"/>
              </a:spcAft>
              <a:buClr>
                <a:schemeClr val="lt1"/>
              </a:buClr>
              <a:buSzPts val="1300"/>
              <a:buFont typeface="Abel"/>
              <a:buChar char="○"/>
            </a:pPr>
            <a:r>
              <a:rPr lang="it-IT" sz="1300">
                <a:solidFill>
                  <a:schemeClr val="lt1"/>
                </a:solidFill>
                <a:latin typeface="Abel"/>
                <a:ea typeface="Abel"/>
                <a:cs typeface="Abel"/>
                <a:sym typeface="Abel"/>
              </a:rPr>
              <a:t>Famiglia e minori</a:t>
            </a:r>
            <a:endParaRPr sz="1300">
              <a:solidFill>
                <a:srgbClr val="FFFFFF"/>
              </a:solidFill>
              <a:latin typeface="Abel"/>
              <a:ea typeface="Abel"/>
              <a:cs typeface="Abel"/>
              <a:sym typeface="Abel"/>
            </a:endParaRPr>
          </a:p>
        </p:txBody>
      </p:sp>
      <p:pic>
        <p:nvPicPr>
          <p:cNvPr id="281" name="Google Shape;281;p25"/>
          <p:cNvPicPr preferRelativeResize="0"/>
          <p:nvPr/>
        </p:nvPicPr>
        <p:blipFill>
          <a:blip r:embed="rId4">
            <a:alphaModFix/>
          </a:blip>
          <a:stretch>
            <a:fillRect/>
          </a:stretch>
        </p:blipFill>
        <p:spPr>
          <a:xfrm>
            <a:off x="312084" y="971876"/>
            <a:ext cx="5867677" cy="3911776"/>
          </a:xfrm>
          <a:prstGeom prst="rect">
            <a:avLst/>
          </a:prstGeom>
          <a:noFill/>
          <a:ln>
            <a:noFill/>
          </a:ln>
        </p:spPr>
      </p:pic>
      <p:sp>
        <p:nvSpPr>
          <p:cNvPr id="282" name="Google Shape;282;p25"/>
          <p:cNvSpPr txBox="1"/>
          <p:nvPr/>
        </p:nvSpPr>
        <p:spPr>
          <a:xfrm>
            <a:off x="406804" y="1346462"/>
            <a:ext cx="12003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XXXXXXX</a:t>
            </a:r>
            <a:endParaRPr sz="1600"/>
          </a:p>
        </p:txBody>
      </p:sp>
      <p:sp>
        <p:nvSpPr>
          <p:cNvPr id="283" name="Google Shape;283;p25"/>
          <p:cNvSpPr txBox="1"/>
          <p:nvPr/>
        </p:nvSpPr>
        <p:spPr>
          <a:xfrm>
            <a:off x="1811475" y="1346446"/>
            <a:ext cx="12003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XXXXXXX</a:t>
            </a:r>
            <a:endParaRPr sz="1600"/>
          </a:p>
        </p:txBody>
      </p:sp>
      <p:sp>
        <p:nvSpPr>
          <p:cNvPr id="284" name="Google Shape;284;p25"/>
          <p:cNvSpPr txBox="1"/>
          <p:nvPr/>
        </p:nvSpPr>
        <p:spPr>
          <a:xfrm>
            <a:off x="3135425" y="1346454"/>
            <a:ext cx="12003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XXXXX %</a:t>
            </a:r>
            <a:endParaRPr sz="1600"/>
          </a:p>
        </p:txBody>
      </p:sp>
      <p:sp>
        <p:nvSpPr>
          <p:cNvPr id="285" name="Google Shape;285;p25"/>
          <p:cNvSpPr txBox="1"/>
          <p:nvPr/>
        </p:nvSpPr>
        <p:spPr>
          <a:xfrm>
            <a:off x="4251350" y="1346450"/>
            <a:ext cx="10614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XXXXXX</a:t>
            </a:r>
            <a:endParaRPr sz="1600"/>
          </a:p>
        </p:txBody>
      </p:sp>
      <p:sp>
        <p:nvSpPr>
          <p:cNvPr id="286" name="Google Shape;286;p25"/>
          <p:cNvSpPr txBox="1"/>
          <p:nvPr/>
        </p:nvSpPr>
        <p:spPr>
          <a:xfrm>
            <a:off x="5219774" y="1346450"/>
            <a:ext cx="960000" cy="316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a:t>XXXXX</a:t>
            </a:r>
            <a:endParaRPr sz="1600"/>
          </a:p>
        </p:txBody>
      </p:sp>
      <p:sp>
        <p:nvSpPr>
          <p:cNvPr id="287" name="Google Shape;287;p25"/>
          <p:cNvSpPr txBox="1">
            <a:spLocks noGrp="1"/>
          </p:cNvSpPr>
          <p:nvPr>
            <p:ph type="sldNum" idx="12"/>
          </p:nvPr>
        </p:nvSpPr>
        <p:spPr>
          <a:xfrm>
            <a:off x="8300450" y="4767275"/>
            <a:ext cx="3864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291"/>
        <p:cNvGrpSpPr/>
        <p:nvPr/>
      </p:nvGrpSpPr>
      <p:grpSpPr>
        <a:xfrm>
          <a:off x="0" y="0"/>
          <a:ext cx="0" cy="0"/>
          <a:chOff x="0" y="0"/>
          <a:chExt cx="0" cy="0"/>
        </a:xfrm>
      </p:grpSpPr>
      <p:sp>
        <p:nvSpPr>
          <p:cNvPr id="292" name="Google Shape;292;p26"/>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293" name="Google Shape;293;p26"/>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294" name="Google Shape;294;p26"/>
          <p:cNvSpPr txBox="1"/>
          <p:nvPr/>
        </p:nvSpPr>
        <p:spPr>
          <a:xfrm>
            <a:off x="304800" y="513100"/>
            <a:ext cx="8457300" cy="369900"/>
          </a:xfrm>
          <a:prstGeom prst="rect">
            <a:avLst/>
          </a:prstGeom>
          <a:solidFill>
            <a:srgbClr val="AA232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dirty="0">
                <a:solidFill>
                  <a:srgbClr val="FFFFFF"/>
                </a:solidFill>
                <a:latin typeface="Abel"/>
                <a:ea typeface="Abel"/>
                <a:cs typeface="Abel"/>
                <a:sym typeface="Abel"/>
              </a:rPr>
              <a:t>Il </a:t>
            </a:r>
            <a:r>
              <a:rPr lang="it-IT" sz="2000" b="1" i="1" dirty="0">
                <a:solidFill>
                  <a:srgbClr val="FFFFFF"/>
                </a:solidFill>
                <a:latin typeface="Abel"/>
                <a:ea typeface="Abel"/>
                <a:cs typeface="Abel"/>
                <a:sym typeface="Abel"/>
              </a:rPr>
              <a:t>cruscotto</a:t>
            </a:r>
            <a:r>
              <a:rPr lang="it-IT" sz="2000" b="1" dirty="0">
                <a:solidFill>
                  <a:srgbClr val="FFFFFF"/>
                </a:solidFill>
                <a:latin typeface="Abel"/>
                <a:ea typeface="Abel"/>
                <a:cs typeface="Abel"/>
                <a:sym typeface="Abel"/>
              </a:rPr>
              <a:t>      </a:t>
            </a:r>
            <a:r>
              <a:rPr lang="it-IT" sz="2000" b="1" dirty="0" smtClean="0">
                <a:solidFill>
                  <a:srgbClr val="FFFFFF"/>
                </a:solidFill>
                <a:latin typeface="Abel"/>
                <a:ea typeface="Abel"/>
                <a:cs typeface="Abel"/>
                <a:sym typeface="Abel"/>
              </a:rPr>
              <a:t>                                                  </a:t>
            </a:r>
            <a:r>
              <a:rPr lang="it-IT" sz="2000" b="1" dirty="0">
                <a:solidFill>
                  <a:srgbClr val="FFFFFF"/>
                </a:solidFill>
                <a:latin typeface="Abel"/>
                <a:ea typeface="Abel"/>
                <a:cs typeface="Abel"/>
                <a:sym typeface="Abel"/>
              </a:rPr>
              <a:t>I TERRITORI - Persone e famiglie servite</a:t>
            </a:r>
            <a:endParaRPr sz="2000" b="1" dirty="0">
              <a:solidFill>
                <a:srgbClr val="FFFFFF"/>
              </a:solidFill>
              <a:latin typeface="Abel"/>
              <a:ea typeface="Abel"/>
              <a:cs typeface="Abel"/>
              <a:sym typeface="Abel"/>
            </a:endParaRPr>
          </a:p>
        </p:txBody>
      </p:sp>
      <p:pic>
        <p:nvPicPr>
          <p:cNvPr id="295" name="Google Shape;295;p26"/>
          <p:cNvPicPr preferRelativeResize="0"/>
          <p:nvPr/>
        </p:nvPicPr>
        <p:blipFill rotWithShape="1">
          <a:blip r:embed="rId3">
            <a:alphaModFix/>
          </a:blip>
          <a:srcRect/>
          <a:stretch/>
        </p:blipFill>
        <p:spPr>
          <a:xfrm>
            <a:off x="8124366" y="4263154"/>
            <a:ext cx="562434" cy="549355"/>
          </a:xfrm>
          <a:prstGeom prst="rect">
            <a:avLst/>
          </a:prstGeom>
          <a:noFill/>
          <a:ln>
            <a:noFill/>
          </a:ln>
        </p:spPr>
      </p:pic>
      <p:sp>
        <p:nvSpPr>
          <p:cNvPr id="296" name="Google Shape;296;p26"/>
          <p:cNvSpPr txBox="1"/>
          <p:nvPr/>
        </p:nvSpPr>
        <p:spPr>
          <a:xfrm>
            <a:off x="6386425" y="921450"/>
            <a:ext cx="2716200" cy="4088100"/>
          </a:xfrm>
          <a:prstGeom prst="rect">
            <a:avLst/>
          </a:prstGeom>
          <a:noFill/>
          <a:ln>
            <a:noFill/>
          </a:ln>
        </p:spPr>
        <p:txBody>
          <a:bodyPr spcFirstLastPara="1" wrap="square" lIns="91425" tIns="45700" rIns="91425" bIns="45700" anchor="t" anchorCtr="0">
            <a:noAutofit/>
          </a:bodyPr>
          <a:lstStyle/>
          <a:p>
            <a:pPr marL="0" lvl="0" indent="0" algn="just" rtl="0">
              <a:spcBef>
                <a:spcPts val="240"/>
              </a:spcBef>
              <a:spcAft>
                <a:spcPts val="0"/>
              </a:spcAft>
              <a:buNone/>
            </a:pPr>
            <a:r>
              <a:rPr lang="it-IT" sz="1600" b="1">
                <a:solidFill>
                  <a:srgbClr val="FFFFFF"/>
                </a:solidFill>
                <a:latin typeface="Abel"/>
                <a:ea typeface="Abel"/>
                <a:cs typeface="Abel"/>
                <a:sym typeface="Abel"/>
              </a:rPr>
              <a:t>Alcune variabili di analisi:</a:t>
            </a:r>
            <a:endParaRPr sz="1600" b="1">
              <a:solidFill>
                <a:srgbClr val="FFFFFF"/>
              </a:solidFill>
              <a:latin typeface="Abel"/>
              <a:ea typeface="Abel"/>
              <a:cs typeface="Abel"/>
              <a:sym typeface="Abel"/>
            </a:endParaRPr>
          </a:p>
          <a:p>
            <a:pPr marL="457200" lvl="0" indent="-311150" algn="just" rtl="0">
              <a:spcBef>
                <a:spcPts val="240"/>
              </a:spcBef>
              <a:spcAft>
                <a:spcPts val="0"/>
              </a:spcAft>
              <a:buClr>
                <a:srgbClr val="FFFFFF"/>
              </a:buClr>
              <a:buSzPts val="1300"/>
              <a:buFont typeface="Abel"/>
              <a:buChar char="●"/>
            </a:pPr>
            <a:r>
              <a:rPr lang="it-IT" sz="1300" b="1">
                <a:solidFill>
                  <a:srgbClr val="FFFFFF"/>
                </a:solidFill>
                <a:latin typeface="Abel"/>
                <a:ea typeface="Abel"/>
                <a:cs typeface="Abel"/>
                <a:sym typeface="Abel"/>
              </a:rPr>
              <a:t>Data di aggiornamento</a:t>
            </a:r>
            <a:endParaRPr sz="1300" b="1">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Vista per</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Flusso (nell’anno)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Stock (alla data)</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Vista per</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 persone servite</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 famiglie servite</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Tipo di servizio</a:t>
            </a:r>
            <a:endParaRPr sz="1300" b="1">
              <a:solidFill>
                <a:srgbClr val="FFFFFF"/>
              </a:solidFill>
              <a:latin typeface="Abel"/>
              <a:ea typeface="Abel"/>
              <a:cs typeface="Abel"/>
              <a:sym typeface="Abel"/>
            </a:endParaRPr>
          </a:p>
          <a:p>
            <a:pPr marL="914400" lvl="1" indent="-311150" algn="just" rtl="0">
              <a:spcBef>
                <a:spcPts val="0"/>
              </a:spcBef>
              <a:spcAft>
                <a:spcPts val="0"/>
              </a:spcAft>
              <a:buClr>
                <a:schemeClr val="lt1"/>
              </a:buClr>
              <a:buSzPts val="1300"/>
              <a:buFont typeface="Abel"/>
              <a:buChar char="○"/>
            </a:pPr>
            <a:r>
              <a:rPr lang="it-IT" sz="1300">
                <a:solidFill>
                  <a:schemeClr val="lt1"/>
                </a:solidFill>
                <a:latin typeface="Abel"/>
                <a:ea typeface="Abel"/>
                <a:cs typeface="Abel"/>
                <a:sym typeface="Abel"/>
              </a:rPr>
              <a:t>Abitativo</a:t>
            </a:r>
            <a:endParaRPr sz="1300">
              <a:solidFill>
                <a:schemeClr val="lt1"/>
              </a:solidFill>
              <a:latin typeface="Abel"/>
              <a:ea typeface="Abel"/>
              <a:cs typeface="Abel"/>
              <a:sym typeface="Abel"/>
            </a:endParaRPr>
          </a:p>
          <a:p>
            <a:pPr marL="914400" lvl="1" indent="-311150" algn="just" rtl="0">
              <a:spcBef>
                <a:spcPts val="0"/>
              </a:spcBef>
              <a:spcAft>
                <a:spcPts val="0"/>
              </a:spcAft>
              <a:buClr>
                <a:schemeClr val="lt1"/>
              </a:buClr>
              <a:buSzPts val="1300"/>
              <a:buFont typeface="Abel"/>
              <a:buChar char="○"/>
            </a:pPr>
            <a:r>
              <a:rPr lang="it-IT" sz="1300">
                <a:solidFill>
                  <a:schemeClr val="lt1"/>
                </a:solidFill>
                <a:latin typeface="Abel"/>
                <a:ea typeface="Abel"/>
                <a:cs typeface="Abel"/>
                <a:sym typeface="Abel"/>
              </a:rPr>
              <a:t>Educativo</a:t>
            </a:r>
            <a:endParaRPr sz="1300">
              <a:solidFill>
                <a:schemeClr val="lt1"/>
              </a:solidFill>
              <a:latin typeface="Abel"/>
              <a:ea typeface="Abel"/>
              <a:cs typeface="Abel"/>
              <a:sym typeface="Abel"/>
            </a:endParaRPr>
          </a:p>
          <a:p>
            <a:pPr marL="914400" lvl="1" indent="-311150" algn="just" rtl="0">
              <a:spcBef>
                <a:spcPts val="0"/>
              </a:spcBef>
              <a:spcAft>
                <a:spcPts val="0"/>
              </a:spcAft>
              <a:buClr>
                <a:schemeClr val="lt1"/>
              </a:buClr>
              <a:buSzPts val="1300"/>
              <a:buFont typeface="Abel"/>
              <a:buChar char="○"/>
            </a:pPr>
            <a:r>
              <a:rPr lang="it-IT" sz="1300">
                <a:solidFill>
                  <a:schemeClr val="lt1"/>
                </a:solidFill>
                <a:latin typeface="Abel"/>
                <a:ea typeface="Abel"/>
                <a:cs typeface="Abel"/>
                <a:sym typeface="Abel"/>
              </a:rPr>
              <a:t>Sociale</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Servizio</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Assegno di maternità</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Centro diurno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Nido d’infanzia</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Refezione scuola</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a:t>
            </a:r>
            <a:endParaRPr sz="1300">
              <a:solidFill>
                <a:srgbClr val="FFFFFF"/>
              </a:solidFill>
              <a:latin typeface="Abel"/>
              <a:ea typeface="Abel"/>
              <a:cs typeface="Abel"/>
              <a:sym typeface="Abel"/>
            </a:endParaRPr>
          </a:p>
        </p:txBody>
      </p:sp>
      <p:pic>
        <p:nvPicPr>
          <p:cNvPr id="297" name="Google Shape;297;p26"/>
          <p:cNvPicPr preferRelativeResize="0"/>
          <p:nvPr/>
        </p:nvPicPr>
        <p:blipFill>
          <a:blip r:embed="rId4">
            <a:alphaModFix/>
          </a:blip>
          <a:stretch>
            <a:fillRect/>
          </a:stretch>
        </p:blipFill>
        <p:spPr>
          <a:xfrm>
            <a:off x="304800" y="968284"/>
            <a:ext cx="4267201" cy="3943866"/>
          </a:xfrm>
          <a:prstGeom prst="rect">
            <a:avLst/>
          </a:prstGeom>
          <a:noFill/>
          <a:ln>
            <a:noFill/>
          </a:ln>
        </p:spPr>
      </p:pic>
      <p:sp>
        <p:nvSpPr>
          <p:cNvPr id="298" name="Google Shape;298;p26"/>
          <p:cNvSpPr txBox="1"/>
          <p:nvPr/>
        </p:nvSpPr>
        <p:spPr>
          <a:xfrm>
            <a:off x="4595275" y="968275"/>
            <a:ext cx="1767900" cy="595500"/>
          </a:xfrm>
          <a:prstGeom prst="rect">
            <a:avLst/>
          </a:prstGeom>
          <a:solidFill>
            <a:srgbClr val="FFFFFF"/>
          </a:solidFill>
          <a:ln>
            <a:noFill/>
          </a:ln>
        </p:spPr>
        <p:txBody>
          <a:bodyPr spcFirstLastPara="1" wrap="square" lIns="91425" tIns="45700" rIns="91425" bIns="45700" anchor="t" anchorCtr="0">
            <a:noAutofit/>
          </a:bodyPr>
          <a:lstStyle/>
          <a:p>
            <a:pPr marL="0" marR="0" lvl="0" indent="0" algn="just" rtl="0">
              <a:lnSpc>
                <a:spcPct val="100000"/>
              </a:lnSpc>
              <a:spcBef>
                <a:spcPts val="240"/>
              </a:spcBef>
              <a:spcAft>
                <a:spcPts val="0"/>
              </a:spcAft>
              <a:buNone/>
            </a:pPr>
            <a:r>
              <a:rPr lang="it-IT" sz="1300" b="1">
                <a:latin typeface="Abel"/>
                <a:ea typeface="Abel"/>
                <a:cs typeface="Abel"/>
                <a:sym typeface="Abel"/>
              </a:rPr>
              <a:t>% persone servite su persone residenti - Stock</a:t>
            </a:r>
            <a:endParaRPr sz="1300">
              <a:latin typeface="Abel"/>
              <a:ea typeface="Abel"/>
              <a:cs typeface="Abel"/>
              <a:sym typeface="Abel"/>
            </a:endParaRPr>
          </a:p>
        </p:txBody>
      </p:sp>
      <p:sp>
        <p:nvSpPr>
          <p:cNvPr id="299" name="Google Shape;299;p26"/>
          <p:cNvSpPr txBox="1">
            <a:spLocks noGrp="1"/>
          </p:cNvSpPr>
          <p:nvPr>
            <p:ph type="sldNum" idx="12"/>
          </p:nvPr>
        </p:nvSpPr>
        <p:spPr>
          <a:xfrm>
            <a:off x="8309525" y="4767275"/>
            <a:ext cx="3774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303"/>
        <p:cNvGrpSpPr/>
        <p:nvPr/>
      </p:nvGrpSpPr>
      <p:grpSpPr>
        <a:xfrm>
          <a:off x="0" y="0"/>
          <a:ext cx="0" cy="0"/>
          <a:chOff x="0" y="0"/>
          <a:chExt cx="0" cy="0"/>
        </a:xfrm>
      </p:grpSpPr>
      <p:sp>
        <p:nvSpPr>
          <p:cNvPr id="304" name="Google Shape;304;p27"/>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305" name="Google Shape;305;p27"/>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306" name="Google Shape;306;p27"/>
          <p:cNvSpPr txBox="1"/>
          <p:nvPr/>
        </p:nvSpPr>
        <p:spPr>
          <a:xfrm>
            <a:off x="304800" y="513100"/>
            <a:ext cx="8457300" cy="369900"/>
          </a:xfrm>
          <a:prstGeom prst="rect">
            <a:avLst/>
          </a:prstGeom>
          <a:solidFill>
            <a:srgbClr val="AA232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dirty="0">
                <a:solidFill>
                  <a:srgbClr val="FFFFFF"/>
                </a:solidFill>
                <a:latin typeface="Abel"/>
                <a:ea typeface="Abel"/>
                <a:cs typeface="Abel"/>
                <a:sym typeface="Abel"/>
              </a:rPr>
              <a:t>Il </a:t>
            </a:r>
            <a:r>
              <a:rPr lang="it-IT" sz="2000" b="1" i="1" dirty="0">
                <a:solidFill>
                  <a:srgbClr val="FFFFFF"/>
                </a:solidFill>
                <a:latin typeface="Abel"/>
                <a:ea typeface="Abel"/>
                <a:cs typeface="Abel"/>
                <a:sym typeface="Abel"/>
              </a:rPr>
              <a:t>cruscotto</a:t>
            </a:r>
            <a:r>
              <a:rPr lang="it-IT" sz="2000" b="1" dirty="0">
                <a:solidFill>
                  <a:srgbClr val="FFFFFF"/>
                </a:solidFill>
                <a:latin typeface="Abel"/>
                <a:ea typeface="Abel"/>
                <a:cs typeface="Abel"/>
                <a:sym typeface="Abel"/>
              </a:rPr>
              <a:t>   </a:t>
            </a:r>
            <a:r>
              <a:rPr lang="it-IT" sz="2000" b="1" dirty="0" smtClean="0">
                <a:solidFill>
                  <a:srgbClr val="FFFFFF"/>
                </a:solidFill>
                <a:latin typeface="Abel"/>
                <a:ea typeface="Abel"/>
                <a:cs typeface="Abel"/>
                <a:sym typeface="Abel"/>
              </a:rPr>
              <a:t>                                              </a:t>
            </a:r>
            <a:r>
              <a:rPr lang="it-IT" sz="2000" b="1" dirty="0">
                <a:solidFill>
                  <a:srgbClr val="FFFFFF"/>
                </a:solidFill>
                <a:latin typeface="Abel"/>
                <a:ea typeface="Abel"/>
                <a:cs typeface="Abel"/>
                <a:sym typeface="Abel"/>
              </a:rPr>
              <a:t>I TERRITORI - Confronto con mappe Fragilità</a:t>
            </a:r>
            <a:endParaRPr sz="2000" b="1" dirty="0">
              <a:solidFill>
                <a:srgbClr val="FFFFFF"/>
              </a:solidFill>
              <a:latin typeface="Abel"/>
              <a:ea typeface="Abel"/>
              <a:cs typeface="Abel"/>
              <a:sym typeface="Abel"/>
            </a:endParaRPr>
          </a:p>
        </p:txBody>
      </p:sp>
      <p:pic>
        <p:nvPicPr>
          <p:cNvPr id="307" name="Google Shape;307;p27"/>
          <p:cNvPicPr preferRelativeResize="0"/>
          <p:nvPr/>
        </p:nvPicPr>
        <p:blipFill rotWithShape="1">
          <a:blip r:embed="rId3">
            <a:alphaModFix/>
          </a:blip>
          <a:srcRect/>
          <a:stretch/>
        </p:blipFill>
        <p:spPr>
          <a:xfrm>
            <a:off x="8124366" y="4263154"/>
            <a:ext cx="562434" cy="549355"/>
          </a:xfrm>
          <a:prstGeom prst="rect">
            <a:avLst/>
          </a:prstGeom>
          <a:noFill/>
          <a:ln>
            <a:noFill/>
          </a:ln>
        </p:spPr>
      </p:pic>
      <p:sp>
        <p:nvSpPr>
          <p:cNvPr id="308" name="Google Shape;308;p27"/>
          <p:cNvSpPr txBox="1"/>
          <p:nvPr/>
        </p:nvSpPr>
        <p:spPr>
          <a:xfrm>
            <a:off x="6386425" y="921450"/>
            <a:ext cx="2716200" cy="4088100"/>
          </a:xfrm>
          <a:prstGeom prst="rect">
            <a:avLst/>
          </a:prstGeom>
          <a:noFill/>
          <a:ln>
            <a:noFill/>
          </a:ln>
        </p:spPr>
        <p:txBody>
          <a:bodyPr spcFirstLastPara="1" wrap="square" lIns="91425" tIns="45700" rIns="91425" bIns="45700" anchor="t" anchorCtr="0">
            <a:noAutofit/>
          </a:bodyPr>
          <a:lstStyle/>
          <a:p>
            <a:pPr marL="0" lvl="0" indent="0" algn="just" rtl="0">
              <a:spcBef>
                <a:spcPts val="240"/>
              </a:spcBef>
              <a:spcAft>
                <a:spcPts val="0"/>
              </a:spcAft>
              <a:buNone/>
            </a:pPr>
            <a:r>
              <a:rPr lang="it-IT" sz="1600" b="1">
                <a:solidFill>
                  <a:srgbClr val="FFFFFF"/>
                </a:solidFill>
                <a:latin typeface="Abel"/>
                <a:ea typeface="Abel"/>
                <a:cs typeface="Abel"/>
                <a:sym typeface="Abel"/>
              </a:rPr>
              <a:t>Alcune variabili di analisi:</a:t>
            </a:r>
            <a:endParaRPr sz="1600" b="1">
              <a:solidFill>
                <a:srgbClr val="FFFFFF"/>
              </a:solidFill>
              <a:latin typeface="Abel"/>
              <a:ea typeface="Abel"/>
              <a:cs typeface="Abel"/>
              <a:sym typeface="Abel"/>
            </a:endParaRPr>
          </a:p>
          <a:p>
            <a:pPr marL="457200" lvl="0" indent="0" algn="just" rtl="0">
              <a:spcBef>
                <a:spcPts val="240"/>
              </a:spcBef>
              <a:spcAft>
                <a:spcPts val="0"/>
              </a:spcAft>
              <a:buNone/>
            </a:pPr>
            <a:r>
              <a:rPr lang="it-IT" sz="1600" b="1">
                <a:solidFill>
                  <a:srgbClr val="FFFFFF"/>
                </a:solidFill>
                <a:latin typeface="Abel"/>
                <a:ea typeface="Abel"/>
                <a:cs typeface="Abel"/>
                <a:sym typeface="Abel"/>
              </a:rPr>
              <a:t>Mappa a sinistra</a:t>
            </a:r>
            <a:endParaRPr sz="1600" b="1">
              <a:solidFill>
                <a:srgbClr val="FFFFFF"/>
              </a:solidFill>
              <a:latin typeface="Abel"/>
              <a:ea typeface="Abel"/>
              <a:cs typeface="Abel"/>
              <a:sym typeface="Abel"/>
            </a:endParaRPr>
          </a:p>
          <a:p>
            <a:pPr marL="457200" lvl="0" indent="-311150" algn="just" rtl="0">
              <a:spcBef>
                <a:spcPts val="240"/>
              </a:spcBef>
              <a:spcAft>
                <a:spcPts val="0"/>
              </a:spcAft>
              <a:buClr>
                <a:srgbClr val="FFFFFF"/>
              </a:buClr>
              <a:buSzPts val="1300"/>
              <a:buFont typeface="Abel"/>
              <a:buChar char="●"/>
            </a:pPr>
            <a:r>
              <a:rPr lang="it-IT" sz="1300" b="1">
                <a:solidFill>
                  <a:srgbClr val="FFFFFF"/>
                </a:solidFill>
                <a:latin typeface="Abel"/>
                <a:ea typeface="Abel"/>
                <a:cs typeface="Abel"/>
                <a:sym typeface="Abel"/>
              </a:rPr>
              <a:t>Data di aggiornamento</a:t>
            </a:r>
            <a:endParaRPr sz="1300" b="1">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Vista per</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Flusso (nell’anno)</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Stock (alla data)</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Vista per</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 persone servite</a:t>
            </a:r>
            <a:endParaRPr sz="1300">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a:solidFill>
                  <a:srgbClr val="FFFFFF"/>
                </a:solidFill>
                <a:latin typeface="Abel"/>
                <a:ea typeface="Abel"/>
                <a:cs typeface="Abel"/>
                <a:sym typeface="Abel"/>
              </a:rPr>
              <a:t>% famiglie servite</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Tipo di servizio</a:t>
            </a:r>
            <a:endParaRPr sz="1300" b="1">
              <a:solidFill>
                <a:srgbClr val="FFFFFF"/>
              </a:solidFill>
              <a:latin typeface="Abel"/>
              <a:ea typeface="Abel"/>
              <a:cs typeface="Abel"/>
              <a:sym typeface="Abel"/>
            </a:endParaRPr>
          </a:p>
          <a:p>
            <a:pPr marL="914400" lvl="1" indent="-311150" algn="just" rtl="0">
              <a:spcBef>
                <a:spcPts val="0"/>
              </a:spcBef>
              <a:spcAft>
                <a:spcPts val="0"/>
              </a:spcAft>
              <a:buClr>
                <a:schemeClr val="lt1"/>
              </a:buClr>
              <a:buSzPts val="1300"/>
              <a:buFont typeface="Abel"/>
              <a:buChar char="○"/>
            </a:pPr>
            <a:r>
              <a:rPr lang="it-IT" sz="1300">
                <a:solidFill>
                  <a:schemeClr val="lt1"/>
                </a:solidFill>
                <a:latin typeface="Abel"/>
                <a:ea typeface="Abel"/>
                <a:cs typeface="Abel"/>
                <a:sym typeface="Abel"/>
              </a:rPr>
              <a:t>Abitativo</a:t>
            </a:r>
            <a:endParaRPr sz="1300">
              <a:solidFill>
                <a:schemeClr val="lt1"/>
              </a:solidFill>
              <a:latin typeface="Abel"/>
              <a:ea typeface="Abel"/>
              <a:cs typeface="Abel"/>
              <a:sym typeface="Abel"/>
            </a:endParaRPr>
          </a:p>
          <a:p>
            <a:pPr marL="914400" lvl="1" indent="-311150" algn="just" rtl="0">
              <a:spcBef>
                <a:spcPts val="0"/>
              </a:spcBef>
              <a:spcAft>
                <a:spcPts val="0"/>
              </a:spcAft>
              <a:buClr>
                <a:schemeClr val="lt1"/>
              </a:buClr>
              <a:buSzPts val="1300"/>
              <a:buFont typeface="Abel"/>
              <a:buChar char="○"/>
            </a:pPr>
            <a:r>
              <a:rPr lang="it-IT" sz="1300">
                <a:solidFill>
                  <a:schemeClr val="lt1"/>
                </a:solidFill>
                <a:latin typeface="Abel"/>
                <a:ea typeface="Abel"/>
                <a:cs typeface="Abel"/>
                <a:sym typeface="Abel"/>
              </a:rPr>
              <a:t>Educativo</a:t>
            </a:r>
            <a:endParaRPr sz="1300">
              <a:solidFill>
                <a:schemeClr val="lt1"/>
              </a:solidFill>
              <a:latin typeface="Abel"/>
              <a:ea typeface="Abel"/>
              <a:cs typeface="Abel"/>
              <a:sym typeface="Abel"/>
            </a:endParaRPr>
          </a:p>
          <a:p>
            <a:pPr marL="914400" lvl="1" indent="-311150" algn="just" rtl="0">
              <a:spcBef>
                <a:spcPts val="0"/>
              </a:spcBef>
              <a:spcAft>
                <a:spcPts val="0"/>
              </a:spcAft>
              <a:buClr>
                <a:schemeClr val="lt1"/>
              </a:buClr>
              <a:buSzPts val="1300"/>
              <a:buFont typeface="Abel"/>
              <a:buChar char="○"/>
            </a:pPr>
            <a:r>
              <a:rPr lang="it-IT" sz="1300">
                <a:solidFill>
                  <a:schemeClr val="lt1"/>
                </a:solidFill>
                <a:latin typeface="Abel"/>
                <a:ea typeface="Abel"/>
                <a:cs typeface="Abel"/>
                <a:sym typeface="Abel"/>
              </a:rPr>
              <a:t>Sociale</a:t>
            </a:r>
            <a:endParaRPr sz="1300">
              <a:solidFill>
                <a:srgbClr val="FFFFFF"/>
              </a:solidFill>
              <a:latin typeface="Abel"/>
              <a:ea typeface="Abel"/>
              <a:cs typeface="Abel"/>
              <a:sym typeface="Abel"/>
            </a:endParaRPr>
          </a:p>
          <a:p>
            <a:pPr marL="457200" lvl="0"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Servizio</a:t>
            </a:r>
            <a:endParaRPr sz="1300" b="1">
              <a:solidFill>
                <a:srgbClr val="FFFFFF"/>
              </a:solidFill>
              <a:latin typeface="Abel"/>
              <a:ea typeface="Abel"/>
              <a:cs typeface="Abel"/>
              <a:sym typeface="Abel"/>
            </a:endParaRPr>
          </a:p>
          <a:p>
            <a:pPr marL="914400" lvl="1" indent="-311150" algn="just" rtl="0">
              <a:spcBef>
                <a:spcPts val="0"/>
              </a:spcBef>
              <a:spcAft>
                <a:spcPts val="0"/>
              </a:spcAft>
              <a:buClr>
                <a:srgbClr val="FFFFFF"/>
              </a:buClr>
              <a:buSzPts val="1300"/>
              <a:buFont typeface="Abel"/>
              <a:buChar char="○"/>
            </a:pPr>
            <a:r>
              <a:rPr lang="it-IT" sz="1300" b="1">
                <a:solidFill>
                  <a:srgbClr val="FFFFFF"/>
                </a:solidFill>
                <a:latin typeface="Abel"/>
                <a:ea typeface="Abel"/>
                <a:cs typeface="Abel"/>
                <a:sym typeface="Abel"/>
              </a:rPr>
              <a:t>………….</a:t>
            </a:r>
            <a:endParaRPr sz="1300" b="1">
              <a:solidFill>
                <a:srgbClr val="FFFFFF"/>
              </a:solidFill>
              <a:latin typeface="Abel"/>
              <a:ea typeface="Abel"/>
              <a:cs typeface="Abel"/>
              <a:sym typeface="Abel"/>
            </a:endParaRPr>
          </a:p>
          <a:p>
            <a:pPr marL="457200" lvl="0" indent="0" algn="just" rtl="0">
              <a:spcBef>
                <a:spcPts val="240"/>
              </a:spcBef>
              <a:spcAft>
                <a:spcPts val="0"/>
              </a:spcAft>
              <a:buNone/>
            </a:pPr>
            <a:endParaRPr sz="500" b="1">
              <a:solidFill>
                <a:srgbClr val="FFFFFF"/>
              </a:solidFill>
              <a:latin typeface="Abel"/>
              <a:ea typeface="Abel"/>
              <a:cs typeface="Abel"/>
              <a:sym typeface="Abel"/>
            </a:endParaRPr>
          </a:p>
          <a:p>
            <a:pPr marL="457200" lvl="0" indent="0" algn="just" rtl="0">
              <a:spcBef>
                <a:spcPts val="240"/>
              </a:spcBef>
              <a:spcAft>
                <a:spcPts val="0"/>
              </a:spcAft>
              <a:buNone/>
            </a:pPr>
            <a:r>
              <a:rPr lang="it-IT" sz="1600" b="1">
                <a:solidFill>
                  <a:srgbClr val="FFFFFF"/>
                </a:solidFill>
                <a:latin typeface="Abel"/>
                <a:ea typeface="Abel"/>
                <a:cs typeface="Abel"/>
                <a:sym typeface="Abel"/>
              </a:rPr>
              <a:t>Mappa a destra</a:t>
            </a:r>
            <a:endParaRPr sz="1600" b="1">
              <a:solidFill>
                <a:srgbClr val="FFFFFF"/>
              </a:solidFill>
              <a:latin typeface="Abel"/>
              <a:ea typeface="Abel"/>
              <a:cs typeface="Abel"/>
              <a:sym typeface="Abel"/>
            </a:endParaRPr>
          </a:p>
          <a:p>
            <a:pPr marL="457200" lvl="0" indent="-311150" algn="just" rtl="0">
              <a:spcBef>
                <a:spcPts val="240"/>
              </a:spcBef>
              <a:spcAft>
                <a:spcPts val="0"/>
              </a:spcAft>
              <a:buClr>
                <a:srgbClr val="FFFFFF"/>
              </a:buClr>
              <a:buSzPts val="1300"/>
              <a:buFont typeface="Abel"/>
              <a:buChar char="●"/>
            </a:pPr>
            <a:r>
              <a:rPr lang="it-IT" sz="1300" b="1">
                <a:solidFill>
                  <a:srgbClr val="FFFFFF"/>
                </a:solidFill>
                <a:latin typeface="Abel"/>
                <a:ea typeface="Abel"/>
                <a:cs typeface="Abel"/>
                <a:sym typeface="Abel"/>
              </a:rPr>
              <a:t>Indicatori e variabili di Fragilità</a:t>
            </a:r>
            <a:endParaRPr sz="1600" b="1">
              <a:solidFill>
                <a:srgbClr val="FFFFFF"/>
              </a:solidFill>
              <a:latin typeface="Abel"/>
              <a:ea typeface="Abel"/>
              <a:cs typeface="Abel"/>
              <a:sym typeface="Abel"/>
            </a:endParaRPr>
          </a:p>
        </p:txBody>
      </p:sp>
      <p:pic>
        <p:nvPicPr>
          <p:cNvPr id="309" name="Google Shape;309;p27"/>
          <p:cNvPicPr preferRelativeResize="0"/>
          <p:nvPr/>
        </p:nvPicPr>
        <p:blipFill>
          <a:blip r:embed="rId4">
            <a:alphaModFix/>
          </a:blip>
          <a:stretch>
            <a:fillRect/>
          </a:stretch>
        </p:blipFill>
        <p:spPr>
          <a:xfrm>
            <a:off x="169209" y="1035400"/>
            <a:ext cx="6214652" cy="3777099"/>
          </a:xfrm>
          <a:prstGeom prst="rect">
            <a:avLst/>
          </a:prstGeom>
          <a:noFill/>
          <a:ln>
            <a:noFill/>
          </a:ln>
        </p:spPr>
      </p:pic>
      <p:sp>
        <p:nvSpPr>
          <p:cNvPr id="310" name="Google Shape;310;p27"/>
          <p:cNvSpPr txBox="1">
            <a:spLocks noGrp="1"/>
          </p:cNvSpPr>
          <p:nvPr>
            <p:ph type="sldNum" idx="12"/>
          </p:nvPr>
        </p:nvSpPr>
        <p:spPr>
          <a:xfrm>
            <a:off x="8309525" y="4767275"/>
            <a:ext cx="3774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16</a:t>
            </a:f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314"/>
        <p:cNvGrpSpPr/>
        <p:nvPr/>
      </p:nvGrpSpPr>
      <p:grpSpPr>
        <a:xfrm>
          <a:off x="0" y="0"/>
          <a:ext cx="0" cy="0"/>
          <a:chOff x="0" y="0"/>
          <a:chExt cx="0" cy="0"/>
        </a:xfrm>
      </p:grpSpPr>
      <p:pic>
        <p:nvPicPr>
          <p:cNvPr id="315" name="Google Shape;315;p28"/>
          <p:cNvPicPr preferRelativeResize="0"/>
          <p:nvPr/>
        </p:nvPicPr>
        <p:blipFill rotWithShape="1">
          <a:blip r:embed="rId3">
            <a:alphaModFix/>
          </a:blip>
          <a:srcRect/>
          <a:stretch/>
        </p:blipFill>
        <p:spPr>
          <a:xfrm>
            <a:off x="8124366" y="4263154"/>
            <a:ext cx="562434" cy="549355"/>
          </a:xfrm>
          <a:prstGeom prst="rect">
            <a:avLst/>
          </a:prstGeom>
          <a:noFill/>
          <a:ln>
            <a:noFill/>
          </a:ln>
        </p:spPr>
      </p:pic>
      <p:sp>
        <p:nvSpPr>
          <p:cNvPr id="316" name="Google Shape;316;p28"/>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317" name="Google Shape;317;p28"/>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318" name="Google Shape;318;p28"/>
          <p:cNvSpPr txBox="1"/>
          <p:nvPr/>
        </p:nvSpPr>
        <p:spPr>
          <a:xfrm>
            <a:off x="304800" y="513100"/>
            <a:ext cx="8457300" cy="369900"/>
          </a:xfrm>
          <a:prstGeom prst="rect">
            <a:avLst/>
          </a:prstGeom>
          <a:solidFill>
            <a:srgbClr val="AA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2000" b="1">
                <a:solidFill>
                  <a:srgbClr val="FFFFFF"/>
                </a:solidFill>
                <a:latin typeface="Abel"/>
                <a:ea typeface="Abel"/>
                <a:cs typeface="Abel"/>
                <a:sym typeface="Abel"/>
              </a:rPr>
              <a:t>Conclusioni</a:t>
            </a:r>
            <a:endParaRPr sz="2000" b="1">
              <a:solidFill>
                <a:srgbClr val="FFFFFF"/>
              </a:solidFill>
              <a:latin typeface="Abel"/>
              <a:ea typeface="Abel"/>
              <a:cs typeface="Abel"/>
              <a:sym typeface="Abel"/>
            </a:endParaRPr>
          </a:p>
        </p:txBody>
      </p:sp>
      <p:grpSp>
        <p:nvGrpSpPr>
          <p:cNvPr id="319" name="Google Shape;319;p28"/>
          <p:cNvGrpSpPr/>
          <p:nvPr/>
        </p:nvGrpSpPr>
        <p:grpSpPr>
          <a:xfrm>
            <a:off x="296400" y="1138366"/>
            <a:ext cx="1009800" cy="1009800"/>
            <a:chOff x="4844481" y="3727831"/>
            <a:chExt cx="1009800" cy="1009800"/>
          </a:xfrm>
        </p:grpSpPr>
        <p:sp>
          <p:nvSpPr>
            <p:cNvPr id="320" name="Google Shape;320;p28"/>
            <p:cNvSpPr/>
            <p:nvPr/>
          </p:nvSpPr>
          <p:spPr>
            <a:xfrm>
              <a:off x="4844481" y="3727831"/>
              <a:ext cx="1009800" cy="1009800"/>
            </a:xfrm>
            <a:prstGeom prst="ellipse">
              <a:avLst/>
            </a:prstGeom>
            <a:solidFill>
              <a:srgbClr val="AA23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321" name="Google Shape;321;p28"/>
            <p:cNvGrpSpPr/>
            <p:nvPr/>
          </p:nvGrpSpPr>
          <p:grpSpPr>
            <a:xfrm>
              <a:off x="5008786" y="3793076"/>
              <a:ext cx="681411" cy="879519"/>
              <a:chOff x="4769262" y="3554093"/>
              <a:chExt cx="914400" cy="1180245"/>
            </a:xfrm>
          </p:grpSpPr>
          <p:pic>
            <p:nvPicPr>
              <p:cNvPr id="322" name="Google Shape;322;p28" descr="Mano aperta"/>
              <p:cNvPicPr preferRelativeResize="0"/>
              <p:nvPr/>
            </p:nvPicPr>
            <p:blipFill rotWithShape="1">
              <a:blip r:embed="rId4">
                <a:alphaModFix/>
              </a:blip>
              <a:srcRect/>
              <a:stretch/>
            </p:blipFill>
            <p:spPr>
              <a:xfrm>
                <a:off x="4769262" y="3819937"/>
                <a:ext cx="914400" cy="914401"/>
              </a:xfrm>
              <a:prstGeom prst="rect">
                <a:avLst/>
              </a:prstGeom>
              <a:noFill/>
              <a:ln>
                <a:noFill/>
              </a:ln>
            </p:spPr>
          </p:pic>
          <p:pic>
            <p:nvPicPr>
              <p:cNvPr id="323" name="Google Shape;323;p28" descr="Apri cartella"/>
              <p:cNvPicPr preferRelativeResize="0"/>
              <p:nvPr/>
            </p:nvPicPr>
            <p:blipFill rotWithShape="1">
              <a:blip r:embed="rId5">
                <a:alphaModFix/>
              </a:blip>
              <a:srcRect/>
              <a:stretch/>
            </p:blipFill>
            <p:spPr>
              <a:xfrm>
                <a:off x="4977113" y="3554093"/>
                <a:ext cx="629572" cy="629571"/>
              </a:xfrm>
              <a:prstGeom prst="rect">
                <a:avLst/>
              </a:prstGeom>
              <a:noFill/>
              <a:ln>
                <a:noFill/>
              </a:ln>
            </p:spPr>
          </p:pic>
        </p:grpSp>
      </p:grpSp>
      <p:grpSp>
        <p:nvGrpSpPr>
          <p:cNvPr id="324" name="Google Shape;324;p28"/>
          <p:cNvGrpSpPr/>
          <p:nvPr/>
        </p:nvGrpSpPr>
        <p:grpSpPr>
          <a:xfrm>
            <a:off x="296400" y="2403541"/>
            <a:ext cx="1009800" cy="1009800"/>
            <a:chOff x="6214060" y="3727831"/>
            <a:chExt cx="1009800" cy="1009800"/>
          </a:xfrm>
        </p:grpSpPr>
        <p:sp>
          <p:nvSpPr>
            <p:cNvPr id="325" name="Google Shape;325;p28"/>
            <p:cNvSpPr/>
            <p:nvPr/>
          </p:nvSpPr>
          <p:spPr>
            <a:xfrm>
              <a:off x="6214060" y="3727831"/>
              <a:ext cx="1009800" cy="1009800"/>
            </a:xfrm>
            <a:prstGeom prst="ellipse">
              <a:avLst/>
            </a:prstGeom>
            <a:solidFill>
              <a:srgbClr val="AA23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326" name="Google Shape;326;p28" descr="Recensione cliente"/>
            <p:cNvPicPr preferRelativeResize="0"/>
            <p:nvPr/>
          </p:nvPicPr>
          <p:blipFill rotWithShape="1">
            <a:blip r:embed="rId6">
              <a:alphaModFix/>
            </a:blip>
            <a:srcRect/>
            <a:stretch/>
          </p:blipFill>
          <p:spPr>
            <a:xfrm>
              <a:off x="6391397" y="3905168"/>
              <a:ext cx="655246" cy="655246"/>
            </a:xfrm>
            <a:prstGeom prst="rect">
              <a:avLst/>
            </a:prstGeom>
            <a:noFill/>
            <a:ln>
              <a:noFill/>
            </a:ln>
          </p:spPr>
        </p:pic>
      </p:grpSp>
      <p:sp>
        <p:nvSpPr>
          <p:cNvPr id="327" name="Google Shape;327;p28"/>
          <p:cNvSpPr/>
          <p:nvPr/>
        </p:nvSpPr>
        <p:spPr>
          <a:xfrm>
            <a:off x="2487800" y="1313425"/>
            <a:ext cx="6274200" cy="659700"/>
          </a:xfrm>
          <a:prstGeom prst="rect">
            <a:avLst/>
          </a:prstGeom>
          <a:solidFill>
            <a:srgbClr val="AA2323"/>
          </a:solidFill>
          <a:ln>
            <a:noFill/>
          </a:ln>
        </p:spPr>
        <p:txBody>
          <a:bodyPr spcFirstLastPara="1" wrap="square" lIns="91425" tIns="45700" rIns="91425" bIns="45700" anchor="ctr" anchorCtr="0">
            <a:noAutofit/>
          </a:bodyPr>
          <a:lstStyle/>
          <a:p>
            <a:pPr marL="0" lvl="0" indent="0" algn="l" rtl="0">
              <a:spcBef>
                <a:spcPts val="320"/>
              </a:spcBef>
              <a:spcAft>
                <a:spcPts val="0"/>
              </a:spcAft>
              <a:buClr>
                <a:srgbClr val="000000"/>
              </a:buClr>
              <a:buSzPts val="1600"/>
              <a:buFont typeface="Arial"/>
              <a:buNone/>
            </a:pPr>
            <a:r>
              <a:rPr lang="it-IT" sz="2000">
                <a:solidFill>
                  <a:srgbClr val="FFFFFF"/>
                </a:solidFill>
                <a:latin typeface="Abel"/>
                <a:ea typeface="Abel"/>
                <a:cs typeface="Abel"/>
                <a:sym typeface="Abel"/>
              </a:rPr>
              <a:t>Automatizzazione del processo di alimentazione del cruscotto</a:t>
            </a:r>
            <a:endParaRPr sz="2000">
              <a:solidFill>
                <a:srgbClr val="FFFFFF"/>
              </a:solidFill>
              <a:latin typeface="Abel"/>
              <a:ea typeface="Abel"/>
              <a:cs typeface="Abel"/>
              <a:sym typeface="Abel"/>
            </a:endParaRPr>
          </a:p>
        </p:txBody>
      </p:sp>
      <p:sp>
        <p:nvSpPr>
          <p:cNvPr id="328" name="Google Shape;328;p28"/>
          <p:cNvSpPr/>
          <p:nvPr/>
        </p:nvSpPr>
        <p:spPr>
          <a:xfrm>
            <a:off x="2487800" y="3680750"/>
            <a:ext cx="6339000" cy="659700"/>
          </a:xfrm>
          <a:prstGeom prst="rect">
            <a:avLst/>
          </a:prstGeom>
          <a:solidFill>
            <a:srgbClr val="AA2323"/>
          </a:solidFill>
          <a:ln>
            <a:noFill/>
          </a:ln>
        </p:spPr>
        <p:txBody>
          <a:bodyPr spcFirstLastPara="1" wrap="square" lIns="91425" tIns="45700" rIns="91425" bIns="45700" anchor="ctr" anchorCtr="0">
            <a:noAutofit/>
          </a:bodyPr>
          <a:lstStyle/>
          <a:p>
            <a:pPr marL="0" lvl="0" indent="0" algn="ctr" rtl="0">
              <a:spcBef>
                <a:spcPts val="320"/>
              </a:spcBef>
              <a:spcAft>
                <a:spcPts val="0"/>
              </a:spcAft>
              <a:buClr>
                <a:srgbClr val="000000"/>
              </a:buClr>
              <a:buSzPts val="1600"/>
              <a:buFont typeface="Arial"/>
              <a:buNone/>
            </a:pPr>
            <a:r>
              <a:rPr lang="it-IT" sz="2000">
                <a:solidFill>
                  <a:srgbClr val="FFFFFF"/>
                </a:solidFill>
                <a:latin typeface="Abel"/>
                <a:ea typeface="Abel"/>
                <a:cs typeface="Abel"/>
                <a:sym typeface="Abel"/>
              </a:rPr>
              <a:t>Integrazione con il progetto "fascicolo del cittadino"</a:t>
            </a:r>
            <a:endParaRPr sz="2000">
              <a:solidFill>
                <a:srgbClr val="FFFFFF"/>
              </a:solidFill>
              <a:latin typeface="Abel"/>
              <a:ea typeface="Abel"/>
              <a:cs typeface="Abel"/>
              <a:sym typeface="Abel"/>
            </a:endParaRPr>
          </a:p>
        </p:txBody>
      </p:sp>
      <p:sp>
        <p:nvSpPr>
          <p:cNvPr id="329" name="Google Shape;329;p28"/>
          <p:cNvSpPr/>
          <p:nvPr/>
        </p:nvSpPr>
        <p:spPr>
          <a:xfrm>
            <a:off x="2487800" y="2209800"/>
            <a:ext cx="6339000" cy="1185300"/>
          </a:xfrm>
          <a:prstGeom prst="rect">
            <a:avLst/>
          </a:prstGeom>
          <a:solidFill>
            <a:srgbClr val="AA2323"/>
          </a:solidFill>
          <a:ln>
            <a:noFill/>
          </a:ln>
        </p:spPr>
        <p:txBody>
          <a:bodyPr spcFirstLastPara="1" wrap="square" lIns="91425" tIns="45700" rIns="91425" bIns="45700" anchor="ctr" anchorCtr="0">
            <a:noAutofit/>
          </a:bodyPr>
          <a:lstStyle/>
          <a:p>
            <a:pPr marL="0" lvl="0" indent="0" algn="ctr" rtl="0">
              <a:spcBef>
                <a:spcPts val="320"/>
              </a:spcBef>
              <a:spcAft>
                <a:spcPts val="0"/>
              </a:spcAft>
              <a:buSzPts val="1600"/>
              <a:buNone/>
            </a:pPr>
            <a:r>
              <a:rPr lang="it-IT" sz="2000">
                <a:solidFill>
                  <a:srgbClr val="FFFFFF"/>
                </a:solidFill>
                <a:latin typeface="Abel"/>
                <a:ea typeface="Abel"/>
                <a:cs typeface="Abel"/>
                <a:sym typeface="Abel"/>
              </a:rPr>
              <a:t>  Conclusione del progetto a supporto delle decisioni</a:t>
            </a:r>
            <a:endParaRPr sz="2000">
              <a:solidFill>
                <a:srgbClr val="FFFFFF"/>
              </a:solidFill>
              <a:latin typeface="Abel"/>
              <a:ea typeface="Abel"/>
              <a:cs typeface="Abel"/>
              <a:sym typeface="Abel"/>
            </a:endParaRPr>
          </a:p>
        </p:txBody>
      </p:sp>
      <p:sp>
        <p:nvSpPr>
          <p:cNvPr id="330" name="Google Shape;330;p28"/>
          <p:cNvSpPr/>
          <p:nvPr/>
        </p:nvSpPr>
        <p:spPr>
          <a:xfrm>
            <a:off x="1414300" y="1313425"/>
            <a:ext cx="965400" cy="659700"/>
          </a:xfrm>
          <a:prstGeom prst="rect">
            <a:avLst/>
          </a:prstGeom>
          <a:noFill/>
          <a:ln>
            <a:noFill/>
          </a:ln>
        </p:spPr>
        <p:txBody>
          <a:bodyPr spcFirstLastPara="1" wrap="square" lIns="91425" tIns="45700" rIns="91425" bIns="45700" anchor="ctr" anchorCtr="0">
            <a:noAutofit/>
          </a:bodyPr>
          <a:lstStyle/>
          <a:p>
            <a:pPr marL="0" lvl="0" indent="0" algn="ctr" rtl="0">
              <a:spcBef>
                <a:spcPts val="320"/>
              </a:spcBef>
              <a:spcAft>
                <a:spcPts val="0"/>
              </a:spcAft>
              <a:buClr>
                <a:srgbClr val="000000"/>
              </a:buClr>
              <a:buSzPts val="1600"/>
              <a:buFont typeface="Arial"/>
              <a:buNone/>
            </a:pPr>
            <a:r>
              <a:rPr lang="it-IT" sz="2000">
                <a:solidFill>
                  <a:srgbClr val="FFFFFF"/>
                </a:solidFill>
                <a:latin typeface="Abel"/>
                <a:ea typeface="Abel"/>
                <a:cs typeface="Abel"/>
                <a:sym typeface="Abel"/>
              </a:rPr>
              <a:t>I Dati</a:t>
            </a:r>
            <a:endParaRPr sz="2000">
              <a:solidFill>
                <a:srgbClr val="FFFFFF"/>
              </a:solidFill>
              <a:latin typeface="Abel"/>
              <a:ea typeface="Abel"/>
              <a:cs typeface="Abel"/>
              <a:sym typeface="Abel"/>
            </a:endParaRPr>
          </a:p>
        </p:txBody>
      </p:sp>
      <p:sp>
        <p:nvSpPr>
          <p:cNvPr id="331" name="Google Shape;331;p28"/>
          <p:cNvSpPr/>
          <p:nvPr/>
        </p:nvSpPr>
        <p:spPr>
          <a:xfrm>
            <a:off x="1386875" y="2528263"/>
            <a:ext cx="1176600" cy="659700"/>
          </a:xfrm>
          <a:prstGeom prst="rect">
            <a:avLst/>
          </a:prstGeom>
          <a:noFill/>
          <a:ln>
            <a:noFill/>
          </a:ln>
        </p:spPr>
        <p:txBody>
          <a:bodyPr spcFirstLastPara="1" wrap="square" lIns="91425" tIns="45700" rIns="91425" bIns="45700" anchor="ctr" anchorCtr="0">
            <a:noAutofit/>
          </a:bodyPr>
          <a:lstStyle/>
          <a:p>
            <a:pPr marL="0" lvl="0" indent="0" algn="l" rtl="0">
              <a:spcBef>
                <a:spcPts val="320"/>
              </a:spcBef>
              <a:spcAft>
                <a:spcPts val="0"/>
              </a:spcAft>
              <a:buClr>
                <a:srgbClr val="000000"/>
              </a:buClr>
              <a:buSzPts val="1600"/>
              <a:buFont typeface="Arial"/>
              <a:buNone/>
            </a:pPr>
            <a:r>
              <a:rPr lang="it-IT" sz="2000">
                <a:solidFill>
                  <a:srgbClr val="FFFFFF"/>
                </a:solidFill>
                <a:latin typeface="Abel"/>
                <a:ea typeface="Abel"/>
                <a:cs typeface="Abel"/>
                <a:sym typeface="Abel"/>
              </a:rPr>
              <a:t>I decisori</a:t>
            </a:r>
            <a:endParaRPr sz="2000">
              <a:solidFill>
                <a:srgbClr val="FFFFFF"/>
              </a:solidFill>
              <a:latin typeface="Abel"/>
              <a:ea typeface="Abel"/>
              <a:cs typeface="Abel"/>
              <a:sym typeface="Abel"/>
            </a:endParaRPr>
          </a:p>
        </p:txBody>
      </p:sp>
      <p:sp>
        <p:nvSpPr>
          <p:cNvPr id="332" name="Google Shape;332;p28"/>
          <p:cNvSpPr/>
          <p:nvPr/>
        </p:nvSpPr>
        <p:spPr>
          <a:xfrm>
            <a:off x="1308700" y="3680750"/>
            <a:ext cx="1254900" cy="659700"/>
          </a:xfrm>
          <a:prstGeom prst="rect">
            <a:avLst/>
          </a:prstGeom>
          <a:noFill/>
          <a:ln>
            <a:noFill/>
          </a:ln>
        </p:spPr>
        <p:txBody>
          <a:bodyPr spcFirstLastPara="1" wrap="square" lIns="91425" tIns="45700" rIns="91425" bIns="45700" anchor="ctr" anchorCtr="0">
            <a:noAutofit/>
          </a:bodyPr>
          <a:lstStyle/>
          <a:p>
            <a:pPr marL="0" lvl="0" indent="0" algn="l" rtl="0">
              <a:spcBef>
                <a:spcPts val="320"/>
              </a:spcBef>
              <a:spcAft>
                <a:spcPts val="0"/>
              </a:spcAft>
              <a:buClr>
                <a:srgbClr val="000000"/>
              </a:buClr>
              <a:buSzPts val="1600"/>
              <a:buFont typeface="Arial"/>
              <a:buNone/>
            </a:pPr>
            <a:r>
              <a:rPr lang="it-IT" sz="2000">
                <a:solidFill>
                  <a:srgbClr val="FFFFFF"/>
                </a:solidFill>
                <a:latin typeface="Abel"/>
                <a:ea typeface="Abel"/>
                <a:cs typeface="Abel"/>
                <a:sym typeface="Abel"/>
              </a:rPr>
              <a:t>Le sinergie</a:t>
            </a:r>
            <a:endParaRPr sz="2000">
              <a:solidFill>
                <a:srgbClr val="FFFFFF"/>
              </a:solidFill>
              <a:latin typeface="Abel"/>
              <a:ea typeface="Abel"/>
              <a:cs typeface="Abel"/>
              <a:sym typeface="Abel"/>
            </a:endParaRPr>
          </a:p>
        </p:txBody>
      </p:sp>
      <p:pic>
        <p:nvPicPr>
          <p:cNvPr id="333" name="Google Shape;333;p28" descr="Collegamenti"/>
          <p:cNvPicPr preferRelativeResize="0"/>
          <p:nvPr/>
        </p:nvPicPr>
        <p:blipFill rotWithShape="1">
          <a:blip r:embed="rId7">
            <a:alphaModFix/>
          </a:blip>
          <a:srcRect/>
          <a:stretch/>
        </p:blipFill>
        <p:spPr>
          <a:xfrm>
            <a:off x="344100" y="3612291"/>
            <a:ext cx="914400" cy="914400"/>
          </a:xfrm>
          <a:prstGeom prst="rect">
            <a:avLst/>
          </a:prstGeom>
          <a:noFill/>
          <a:ln>
            <a:noFill/>
          </a:ln>
        </p:spPr>
      </p:pic>
      <p:sp>
        <p:nvSpPr>
          <p:cNvPr id="334" name="Google Shape;334;p28"/>
          <p:cNvSpPr txBox="1">
            <a:spLocks noGrp="1"/>
          </p:cNvSpPr>
          <p:nvPr>
            <p:ph type="sldNum" idx="12"/>
          </p:nvPr>
        </p:nvSpPr>
        <p:spPr>
          <a:xfrm>
            <a:off x="8309525" y="4767275"/>
            <a:ext cx="3774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17</a:t>
            </a:f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8"/>
        <p:cNvGrpSpPr/>
        <p:nvPr/>
      </p:nvGrpSpPr>
      <p:grpSpPr>
        <a:xfrm>
          <a:off x="0" y="0"/>
          <a:ext cx="0" cy="0"/>
          <a:chOff x="0" y="0"/>
          <a:chExt cx="0" cy="0"/>
        </a:xfrm>
      </p:grpSpPr>
      <p:pic>
        <p:nvPicPr>
          <p:cNvPr id="339" name="Google Shape;339;p29"/>
          <p:cNvPicPr preferRelativeResize="0"/>
          <p:nvPr/>
        </p:nvPicPr>
        <p:blipFill>
          <a:blip r:embed="rId4">
            <a:alphaModFix/>
          </a:blip>
          <a:stretch>
            <a:fillRect/>
          </a:stretch>
        </p:blipFill>
        <p:spPr>
          <a:xfrm>
            <a:off x="5514425" y="658350"/>
            <a:ext cx="3094690" cy="2419350"/>
          </a:xfrm>
          <a:prstGeom prst="rect">
            <a:avLst/>
          </a:prstGeom>
          <a:noFill/>
          <a:ln>
            <a:noFill/>
          </a:ln>
        </p:spPr>
      </p:pic>
      <p:sp>
        <p:nvSpPr>
          <p:cNvPr id="340" name="Google Shape;340;p29"/>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341" name="Google Shape;341;p29"/>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1287262" y="1665640"/>
            <a:ext cx="6816441" cy="606690"/>
          </a:xfrm>
          <a:prstGeom prst="rect">
            <a:avLst/>
          </a:prstGeom>
          <a:noFill/>
          <a:ln>
            <a:noFill/>
          </a:ln>
        </p:spPr>
        <p:txBody>
          <a:bodyPr tIns="68580" bIns="68580"/>
          <a:lstStyle/>
          <a:p>
            <a:pPr defTabSz="685800">
              <a:buClrTx/>
            </a:pPr>
            <a:r>
              <a:rPr lang="it-IT" sz="2400" b="1" kern="1200" spc="-1" dirty="0">
                <a:solidFill>
                  <a:srgbClr val="FFFFFF"/>
                </a:solidFill>
                <a:uFill>
                  <a:solidFill>
                    <a:srgbClr val="FFFFFF"/>
                  </a:solidFill>
                </a:uFill>
                <a:latin typeface="Abel" panose="020B0604020202020204" charset="0"/>
                <a:ea typeface="Calibri"/>
                <a:cs typeface="DejaVu Sans"/>
              </a:rPr>
              <a:t>Progetto «Analisi integrata degli interventi di welfare»</a:t>
            </a:r>
            <a:endParaRPr lang="it-IT" sz="2400" kern="1200" spc="-1" dirty="0">
              <a:uFill>
                <a:solidFill>
                  <a:srgbClr val="FFFFFF"/>
                </a:solidFill>
              </a:uFill>
              <a:latin typeface="Abel" panose="020B0604020202020204" charset="0"/>
              <a:ea typeface="DejaVu Sans"/>
              <a:cs typeface="DejaVu Sans"/>
            </a:endParaRPr>
          </a:p>
        </p:txBody>
      </p:sp>
      <p:sp>
        <p:nvSpPr>
          <p:cNvPr id="86" name="CustomShape 2"/>
          <p:cNvSpPr/>
          <p:nvPr/>
        </p:nvSpPr>
        <p:spPr>
          <a:xfrm>
            <a:off x="333107" y="3346411"/>
            <a:ext cx="5045220" cy="606690"/>
          </a:xfrm>
          <a:prstGeom prst="rect">
            <a:avLst/>
          </a:prstGeom>
          <a:noFill/>
          <a:ln>
            <a:noFill/>
          </a:ln>
        </p:spPr>
        <p:style>
          <a:lnRef idx="0">
            <a:scrgbClr r="0" g="0" b="0"/>
          </a:lnRef>
          <a:fillRef idx="0">
            <a:scrgbClr r="0" g="0" b="0"/>
          </a:fillRef>
          <a:effectRef idx="0">
            <a:scrgbClr r="0" g="0" b="0"/>
          </a:effectRef>
          <a:fontRef idx="minor"/>
        </p:style>
        <p:txBody>
          <a:bodyPr tIns="68580" bIns="68580"/>
          <a:lstStyle/>
          <a:p>
            <a:pPr defTabSz="685800">
              <a:buClrTx/>
            </a:pPr>
            <a:r>
              <a:rPr lang="it-IT" sz="1200" kern="1200" spc="-1" dirty="0">
                <a:solidFill>
                  <a:srgbClr val="FFFFFF"/>
                </a:solidFill>
                <a:uFill>
                  <a:solidFill>
                    <a:srgbClr val="FFFFFF"/>
                  </a:solidFill>
                </a:uFill>
                <a:latin typeface="Abel" panose="020B0604020202020204" charset="0"/>
                <a:ea typeface="Calibri"/>
                <a:cs typeface="DejaVu Sans"/>
              </a:rPr>
              <a:t>Comune di Bologna - Dati e indicatori a supporto delle politiche comunali Bologna Fabrizio Dell’Atti - Bologna - 24/10/2019</a:t>
            </a:r>
            <a:endParaRPr lang="it-IT" sz="1200" kern="1200" spc="-1" dirty="0">
              <a:uFill>
                <a:solidFill>
                  <a:srgbClr val="FFFFFF"/>
                </a:solidFill>
              </a:uFill>
              <a:latin typeface="Abel" panose="020B0604020202020204" charset="0"/>
              <a:ea typeface="DejaVu Sans"/>
              <a:cs typeface="DejaVu Sans"/>
            </a:endParaRPr>
          </a:p>
        </p:txBody>
      </p:sp>
    </p:spTree>
    <p:extLst>
      <p:ext uri="{BB962C8B-B14F-4D97-AF65-F5344CB8AC3E}">
        <p14:creationId xmlns:p14="http://schemas.microsoft.com/office/powerpoint/2010/main" val="30516027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90"/>
        <p:cNvGrpSpPr/>
        <p:nvPr/>
      </p:nvGrpSpPr>
      <p:grpSpPr>
        <a:xfrm>
          <a:off x="0" y="0"/>
          <a:ext cx="0" cy="0"/>
          <a:chOff x="0" y="0"/>
          <a:chExt cx="0" cy="0"/>
        </a:xfrm>
      </p:grpSpPr>
      <p:sp>
        <p:nvSpPr>
          <p:cNvPr id="91" name="Google Shape;91;p14"/>
          <p:cNvSpPr txBox="1"/>
          <p:nvPr/>
        </p:nvSpPr>
        <p:spPr>
          <a:xfrm>
            <a:off x="5396252" y="1200151"/>
            <a:ext cx="2174354" cy="282383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2100"/>
              <a:buFont typeface="Arial"/>
              <a:buNone/>
            </a:pPr>
            <a:endParaRPr sz="2100" b="0" i="0" u="none" strike="noStrike" cap="none">
              <a:solidFill>
                <a:srgbClr val="404040"/>
              </a:solidFill>
              <a:latin typeface="Abel"/>
              <a:ea typeface="Abel"/>
              <a:cs typeface="Abel"/>
              <a:sym typeface="Abel"/>
            </a:endParaRPr>
          </a:p>
        </p:txBody>
      </p:sp>
      <p:sp>
        <p:nvSpPr>
          <p:cNvPr id="92" name="Google Shape;92;p14"/>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93" name="Google Shape;93;p14"/>
          <p:cNvSpPr txBox="1"/>
          <p:nvPr/>
        </p:nvSpPr>
        <p:spPr>
          <a:xfrm>
            <a:off x="516025" y="646938"/>
            <a:ext cx="8229600" cy="44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a:solidFill>
                  <a:srgbClr val="FFFFFF"/>
                </a:solidFill>
                <a:latin typeface="Abel"/>
                <a:ea typeface="Abel"/>
                <a:cs typeface="Abel"/>
                <a:sym typeface="Abel"/>
              </a:rPr>
              <a:t>Il progetto: gli obiettivi</a:t>
            </a:r>
            <a:endParaRPr sz="2000" b="1">
              <a:solidFill>
                <a:srgbClr val="FFFFFF"/>
              </a:solidFill>
              <a:latin typeface="Abel"/>
              <a:ea typeface="Abel"/>
              <a:cs typeface="Abel"/>
              <a:sym typeface="Abel"/>
            </a:endParaRPr>
          </a:p>
        </p:txBody>
      </p:sp>
      <p:sp>
        <p:nvSpPr>
          <p:cNvPr id="94" name="Google Shape;94;p14"/>
          <p:cNvSpPr/>
          <p:nvPr/>
        </p:nvSpPr>
        <p:spPr>
          <a:xfrm>
            <a:off x="1712950" y="1313425"/>
            <a:ext cx="7113900" cy="659700"/>
          </a:xfrm>
          <a:prstGeom prst="rect">
            <a:avLst/>
          </a:prstGeom>
          <a:solidFill>
            <a:srgbClr val="AA2323"/>
          </a:solidFill>
          <a:ln>
            <a:noFill/>
          </a:ln>
        </p:spPr>
        <p:txBody>
          <a:bodyPr spcFirstLastPara="1" wrap="square" lIns="91425" tIns="45700" rIns="91425" bIns="45700" anchor="ctr" anchorCtr="0">
            <a:noAutofit/>
          </a:bodyPr>
          <a:lstStyle/>
          <a:p>
            <a:pPr marL="0" lvl="0" indent="0" algn="ctr" rtl="0">
              <a:spcBef>
                <a:spcPts val="320"/>
              </a:spcBef>
              <a:spcAft>
                <a:spcPts val="0"/>
              </a:spcAft>
              <a:buClr>
                <a:srgbClr val="000000"/>
              </a:buClr>
              <a:buSzPts val="1600"/>
              <a:buFont typeface="Arial"/>
              <a:buNone/>
            </a:pPr>
            <a:r>
              <a:rPr lang="it-IT" sz="2200" dirty="0">
                <a:solidFill>
                  <a:srgbClr val="000000"/>
                </a:solidFill>
                <a:latin typeface="Abel"/>
                <a:ea typeface="Abel"/>
                <a:cs typeface="Abel"/>
                <a:sym typeface="Abel"/>
              </a:rPr>
              <a:t>   </a:t>
            </a:r>
            <a:r>
              <a:rPr lang="it-IT" sz="2200" dirty="0">
                <a:solidFill>
                  <a:srgbClr val="FFFFFF"/>
                </a:solidFill>
                <a:latin typeface="Abel"/>
                <a:ea typeface="Abel"/>
                <a:cs typeface="Abel"/>
                <a:sym typeface="Abel"/>
              </a:rPr>
              <a:t>Uso integrato degli archivi amministrativi</a:t>
            </a:r>
            <a:endParaRPr sz="2200" dirty="0">
              <a:solidFill>
                <a:srgbClr val="FFFFFF"/>
              </a:solidFill>
              <a:latin typeface="Abel"/>
              <a:ea typeface="Abel"/>
              <a:cs typeface="Abel"/>
              <a:sym typeface="Abel"/>
            </a:endParaRPr>
          </a:p>
        </p:txBody>
      </p:sp>
      <p:sp>
        <p:nvSpPr>
          <p:cNvPr id="95" name="Google Shape;95;p14"/>
          <p:cNvSpPr/>
          <p:nvPr/>
        </p:nvSpPr>
        <p:spPr>
          <a:xfrm>
            <a:off x="1712950" y="4071500"/>
            <a:ext cx="7113900" cy="508200"/>
          </a:xfrm>
          <a:prstGeom prst="rect">
            <a:avLst/>
          </a:prstGeom>
          <a:solidFill>
            <a:srgbClr val="AA2323"/>
          </a:solidFill>
          <a:ln>
            <a:noFill/>
          </a:ln>
        </p:spPr>
        <p:txBody>
          <a:bodyPr spcFirstLastPara="1" wrap="square" lIns="91425" tIns="45700" rIns="91425" bIns="45700" anchor="ctr" anchorCtr="0">
            <a:noAutofit/>
          </a:bodyPr>
          <a:lstStyle/>
          <a:p>
            <a:pPr marL="0" lvl="0" indent="0" algn="ctr" rtl="0">
              <a:spcBef>
                <a:spcPts val="320"/>
              </a:spcBef>
              <a:spcAft>
                <a:spcPts val="0"/>
              </a:spcAft>
              <a:buClr>
                <a:srgbClr val="000000"/>
              </a:buClr>
              <a:buSzPts val="1600"/>
              <a:buFont typeface="Arial"/>
              <a:buNone/>
            </a:pPr>
            <a:r>
              <a:rPr lang="it-IT" sz="2200">
                <a:solidFill>
                  <a:srgbClr val="FFFFFF"/>
                </a:solidFill>
                <a:latin typeface="Abel"/>
                <a:ea typeface="Abel"/>
                <a:cs typeface="Abel"/>
                <a:sym typeface="Abel"/>
              </a:rPr>
              <a:t>Dati e indicatori a supporto delle politiche comunali</a:t>
            </a:r>
            <a:endParaRPr sz="2200">
              <a:solidFill>
                <a:srgbClr val="FFFFFF"/>
              </a:solidFill>
              <a:latin typeface="Abel"/>
              <a:ea typeface="Abel"/>
              <a:cs typeface="Abel"/>
              <a:sym typeface="Abel"/>
            </a:endParaRPr>
          </a:p>
        </p:txBody>
      </p:sp>
      <p:sp>
        <p:nvSpPr>
          <p:cNvPr id="96" name="Google Shape;96;p14"/>
          <p:cNvSpPr txBox="1"/>
          <p:nvPr/>
        </p:nvSpPr>
        <p:spPr>
          <a:xfrm>
            <a:off x="1712950" y="3399200"/>
            <a:ext cx="7113900" cy="508200"/>
          </a:xfrm>
          <a:prstGeom prst="rect">
            <a:avLst/>
          </a:prstGeom>
          <a:noFill/>
          <a:ln>
            <a:noFill/>
          </a:ln>
        </p:spPr>
        <p:txBody>
          <a:bodyPr spcFirstLastPara="1" wrap="square" lIns="91425" tIns="91425" rIns="91425" bIns="91425" anchor="t" anchorCtr="0">
            <a:noAutofit/>
          </a:bodyPr>
          <a:lstStyle/>
          <a:p>
            <a:pPr marL="0" lvl="0" indent="0" algn="ctr" rtl="0">
              <a:spcBef>
                <a:spcPts val="440"/>
              </a:spcBef>
              <a:spcAft>
                <a:spcPts val="0"/>
              </a:spcAft>
              <a:buNone/>
            </a:pPr>
            <a:r>
              <a:rPr lang="it-IT" sz="2200">
                <a:solidFill>
                  <a:srgbClr val="FFFFFF"/>
                </a:solidFill>
                <a:latin typeface="Abel"/>
                <a:ea typeface="Abel"/>
                <a:cs typeface="Abel"/>
                <a:sym typeface="Abel"/>
              </a:rPr>
              <a:t>In tal modo è possibile fornire ai decisori:</a:t>
            </a:r>
            <a:endParaRPr sz="2200">
              <a:solidFill>
                <a:srgbClr val="FFFFFF"/>
              </a:solidFill>
              <a:latin typeface="Abel"/>
              <a:ea typeface="Abel"/>
              <a:cs typeface="Abel"/>
              <a:sym typeface="Abel"/>
            </a:endParaRPr>
          </a:p>
        </p:txBody>
      </p:sp>
      <p:sp>
        <p:nvSpPr>
          <p:cNvPr id="97" name="Google Shape;97;p14"/>
          <p:cNvSpPr/>
          <p:nvPr/>
        </p:nvSpPr>
        <p:spPr>
          <a:xfrm>
            <a:off x="1712950" y="2209800"/>
            <a:ext cx="7113900" cy="1185300"/>
          </a:xfrm>
          <a:prstGeom prst="rect">
            <a:avLst/>
          </a:prstGeom>
          <a:solidFill>
            <a:srgbClr val="AA2323"/>
          </a:solidFill>
          <a:ln>
            <a:noFill/>
          </a:ln>
        </p:spPr>
        <p:txBody>
          <a:bodyPr spcFirstLastPara="1" wrap="square" lIns="91425" tIns="45700" rIns="91425" bIns="45700" anchor="ctr" anchorCtr="0">
            <a:noAutofit/>
          </a:bodyPr>
          <a:lstStyle/>
          <a:p>
            <a:pPr marL="0" lvl="0" indent="0" algn="ctr" rtl="0">
              <a:spcBef>
                <a:spcPts val="320"/>
              </a:spcBef>
              <a:spcAft>
                <a:spcPts val="0"/>
              </a:spcAft>
              <a:buSzPts val="1600"/>
              <a:buNone/>
            </a:pPr>
            <a:r>
              <a:rPr lang="it-IT" sz="2200">
                <a:solidFill>
                  <a:srgbClr val="000000"/>
                </a:solidFill>
                <a:latin typeface="Abel"/>
                <a:ea typeface="Abel"/>
                <a:cs typeface="Abel"/>
                <a:sym typeface="Abel"/>
              </a:rPr>
              <a:t>   </a:t>
            </a:r>
            <a:r>
              <a:rPr lang="it-IT" sz="2200">
                <a:solidFill>
                  <a:srgbClr val="FFFFFF"/>
                </a:solidFill>
                <a:latin typeface="Abel"/>
                <a:ea typeface="Abel"/>
                <a:cs typeface="Abel"/>
                <a:sym typeface="Abel"/>
              </a:rPr>
              <a:t>L’integrazione di dati che provengono da fonti differenti consente di estrarre valore aggiunto dai numeri e offrire nuove opportunità di ricerca</a:t>
            </a:r>
            <a:endParaRPr sz="2200">
              <a:solidFill>
                <a:srgbClr val="FFFFFF"/>
              </a:solidFill>
              <a:latin typeface="Abel"/>
              <a:ea typeface="Abel"/>
              <a:cs typeface="Abel"/>
              <a:sym typeface="Abel"/>
            </a:endParaRPr>
          </a:p>
        </p:txBody>
      </p:sp>
      <p:grpSp>
        <p:nvGrpSpPr>
          <p:cNvPr id="98" name="Google Shape;98;p14"/>
          <p:cNvGrpSpPr/>
          <p:nvPr/>
        </p:nvGrpSpPr>
        <p:grpSpPr>
          <a:xfrm>
            <a:off x="296400" y="1138366"/>
            <a:ext cx="1009800" cy="1009800"/>
            <a:chOff x="4844481" y="3727831"/>
            <a:chExt cx="1009800" cy="1009800"/>
          </a:xfrm>
        </p:grpSpPr>
        <p:sp>
          <p:nvSpPr>
            <p:cNvPr id="99" name="Google Shape;99;p14"/>
            <p:cNvSpPr/>
            <p:nvPr/>
          </p:nvSpPr>
          <p:spPr>
            <a:xfrm>
              <a:off x="4844481" y="3727831"/>
              <a:ext cx="1009800" cy="1009800"/>
            </a:xfrm>
            <a:prstGeom prst="ellipse">
              <a:avLst/>
            </a:prstGeom>
            <a:solidFill>
              <a:srgbClr val="AA23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00" name="Google Shape;100;p14"/>
            <p:cNvGrpSpPr/>
            <p:nvPr/>
          </p:nvGrpSpPr>
          <p:grpSpPr>
            <a:xfrm>
              <a:off x="5008786" y="3793076"/>
              <a:ext cx="681411" cy="879519"/>
              <a:chOff x="4769262" y="3554093"/>
              <a:chExt cx="914400" cy="1180245"/>
            </a:xfrm>
          </p:grpSpPr>
          <p:pic>
            <p:nvPicPr>
              <p:cNvPr id="101" name="Google Shape;101;p14" descr="Mano aperta"/>
              <p:cNvPicPr preferRelativeResize="0"/>
              <p:nvPr/>
            </p:nvPicPr>
            <p:blipFill rotWithShape="1">
              <a:blip r:embed="rId3">
                <a:alphaModFix/>
              </a:blip>
              <a:srcRect/>
              <a:stretch/>
            </p:blipFill>
            <p:spPr>
              <a:xfrm>
                <a:off x="4769262" y="3819937"/>
                <a:ext cx="914400" cy="914401"/>
              </a:xfrm>
              <a:prstGeom prst="rect">
                <a:avLst/>
              </a:prstGeom>
              <a:noFill/>
              <a:ln>
                <a:noFill/>
              </a:ln>
            </p:spPr>
          </p:pic>
          <p:pic>
            <p:nvPicPr>
              <p:cNvPr id="102" name="Google Shape;102;p14" descr="Apri cartella"/>
              <p:cNvPicPr preferRelativeResize="0"/>
              <p:nvPr/>
            </p:nvPicPr>
            <p:blipFill rotWithShape="1">
              <a:blip r:embed="rId4">
                <a:alphaModFix/>
              </a:blip>
              <a:srcRect/>
              <a:stretch/>
            </p:blipFill>
            <p:spPr>
              <a:xfrm>
                <a:off x="4977113" y="3554093"/>
                <a:ext cx="629572" cy="629571"/>
              </a:xfrm>
              <a:prstGeom prst="rect">
                <a:avLst/>
              </a:prstGeom>
              <a:noFill/>
              <a:ln>
                <a:noFill/>
              </a:ln>
            </p:spPr>
          </p:pic>
        </p:grpSp>
      </p:grpSp>
      <p:grpSp>
        <p:nvGrpSpPr>
          <p:cNvPr id="103" name="Google Shape;103;p14"/>
          <p:cNvGrpSpPr/>
          <p:nvPr/>
        </p:nvGrpSpPr>
        <p:grpSpPr>
          <a:xfrm>
            <a:off x="296400" y="3820691"/>
            <a:ext cx="1009800" cy="1009800"/>
            <a:chOff x="6214060" y="3727831"/>
            <a:chExt cx="1009800" cy="1009800"/>
          </a:xfrm>
        </p:grpSpPr>
        <p:sp>
          <p:nvSpPr>
            <p:cNvPr id="104" name="Google Shape;104;p14"/>
            <p:cNvSpPr/>
            <p:nvPr/>
          </p:nvSpPr>
          <p:spPr>
            <a:xfrm>
              <a:off x="6214060" y="3727831"/>
              <a:ext cx="1009800" cy="1009800"/>
            </a:xfrm>
            <a:prstGeom prst="ellipse">
              <a:avLst/>
            </a:prstGeom>
            <a:solidFill>
              <a:srgbClr val="AA23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05" name="Google Shape;105;p14" descr="Recensione cliente"/>
            <p:cNvPicPr preferRelativeResize="0"/>
            <p:nvPr/>
          </p:nvPicPr>
          <p:blipFill rotWithShape="1">
            <a:blip r:embed="rId5">
              <a:alphaModFix/>
            </a:blip>
            <a:srcRect/>
            <a:stretch/>
          </p:blipFill>
          <p:spPr>
            <a:xfrm>
              <a:off x="6391397" y="3905168"/>
              <a:ext cx="655246" cy="655246"/>
            </a:xfrm>
            <a:prstGeom prst="rect">
              <a:avLst/>
            </a:prstGeom>
            <a:noFill/>
            <a:ln>
              <a:noFill/>
            </a:ln>
          </p:spPr>
        </p:pic>
      </p:grpSp>
      <p:grpSp>
        <p:nvGrpSpPr>
          <p:cNvPr id="106" name="Google Shape;106;p14"/>
          <p:cNvGrpSpPr/>
          <p:nvPr/>
        </p:nvGrpSpPr>
        <p:grpSpPr>
          <a:xfrm>
            <a:off x="296400" y="2297542"/>
            <a:ext cx="1009800" cy="1009800"/>
            <a:chOff x="1844275" y="3727831"/>
            <a:chExt cx="1009800" cy="1009800"/>
          </a:xfrm>
        </p:grpSpPr>
        <p:sp>
          <p:nvSpPr>
            <p:cNvPr id="107" name="Google Shape;107;p14"/>
            <p:cNvSpPr/>
            <p:nvPr/>
          </p:nvSpPr>
          <p:spPr>
            <a:xfrm>
              <a:off x="1844275" y="3727831"/>
              <a:ext cx="1009800" cy="1009800"/>
            </a:xfrm>
            <a:prstGeom prst="ellipse">
              <a:avLst/>
            </a:prstGeom>
            <a:solidFill>
              <a:srgbClr val="AA23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08" name="Google Shape;108;p14" descr="Libro aperto"/>
            <p:cNvPicPr preferRelativeResize="0"/>
            <p:nvPr/>
          </p:nvPicPr>
          <p:blipFill rotWithShape="1">
            <a:blip r:embed="rId6">
              <a:alphaModFix/>
            </a:blip>
            <a:srcRect/>
            <a:stretch/>
          </p:blipFill>
          <p:spPr>
            <a:xfrm>
              <a:off x="1991087" y="3874643"/>
              <a:ext cx="716296" cy="716296"/>
            </a:xfrm>
            <a:prstGeom prst="rect">
              <a:avLst/>
            </a:prstGeom>
            <a:noFill/>
            <a:ln>
              <a:noFill/>
            </a:ln>
          </p:spPr>
        </p:pic>
      </p:grpSp>
      <p:pic>
        <p:nvPicPr>
          <p:cNvPr id="109" name="Google Shape;109;p14"/>
          <p:cNvPicPr preferRelativeResize="0"/>
          <p:nvPr/>
        </p:nvPicPr>
        <p:blipFill rotWithShape="1">
          <a:blip r:embed="rId7">
            <a:alphaModFix/>
          </a:blip>
          <a:srcRect/>
          <a:stretch/>
        </p:blipFill>
        <p:spPr>
          <a:xfrm>
            <a:off x="8124366" y="4263154"/>
            <a:ext cx="562435" cy="549355"/>
          </a:xfrm>
          <a:prstGeom prst="rect">
            <a:avLst/>
          </a:prstGeom>
          <a:noFill/>
          <a:ln>
            <a:noFill/>
          </a:ln>
        </p:spPr>
      </p:pic>
      <p:sp>
        <p:nvSpPr>
          <p:cNvPr id="110" name="Google Shape;110;p14"/>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111" name="Google Shape;111;p14"/>
          <p:cNvSpPr txBox="1">
            <a:spLocks noGrp="1"/>
          </p:cNvSpPr>
          <p:nvPr>
            <p:ph type="sldNum" idx="12"/>
          </p:nvPr>
        </p:nvSpPr>
        <p:spPr>
          <a:xfrm>
            <a:off x="8427450" y="4767275"/>
            <a:ext cx="2595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117" name="Google Shape;117;p15"/>
          <p:cNvSpPr txBox="1"/>
          <p:nvPr/>
        </p:nvSpPr>
        <p:spPr>
          <a:xfrm>
            <a:off x="516025" y="570738"/>
            <a:ext cx="8229600" cy="44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a:solidFill>
                  <a:srgbClr val="FFFFFF"/>
                </a:solidFill>
                <a:latin typeface="Abel"/>
                <a:ea typeface="Abel"/>
                <a:cs typeface="Abel"/>
                <a:sym typeface="Abel"/>
              </a:rPr>
              <a:t>Il processo di modernizzazione dell’Istat</a:t>
            </a:r>
            <a:endParaRPr sz="2000" b="1">
              <a:solidFill>
                <a:srgbClr val="FFFFFF"/>
              </a:solidFill>
              <a:latin typeface="Abel"/>
              <a:ea typeface="Abel"/>
              <a:cs typeface="Abel"/>
              <a:sym typeface="Abel"/>
            </a:endParaRPr>
          </a:p>
        </p:txBody>
      </p:sp>
      <p:sp>
        <p:nvSpPr>
          <p:cNvPr id="118" name="Google Shape;118;p15"/>
          <p:cNvSpPr/>
          <p:nvPr/>
        </p:nvSpPr>
        <p:spPr>
          <a:xfrm>
            <a:off x="1712950" y="1138375"/>
            <a:ext cx="7113900" cy="1009800"/>
          </a:xfrm>
          <a:prstGeom prst="rect">
            <a:avLst/>
          </a:prstGeom>
          <a:solidFill>
            <a:srgbClr val="AA2323"/>
          </a:solidFill>
          <a:ln>
            <a:noFill/>
          </a:ln>
        </p:spPr>
        <p:txBody>
          <a:bodyPr spcFirstLastPara="1" wrap="square" lIns="91425" tIns="45700" rIns="91425" bIns="45700" anchor="ctr" anchorCtr="0">
            <a:noAutofit/>
          </a:bodyPr>
          <a:lstStyle/>
          <a:p>
            <a:pPr marL="0" lvl="0" indent="0" algn="ctr" rtl="0">
              <a:spcBef>
                <a:spcPts val="320"/>
              </a:spcBef>
              <a:spcAft>
                <a:spcPts val="0"/>
              </a:spcAft>
              <a:buClr>
                <a:srgbClr val="000000"/>
              </a:buClr>
              <a:buSzPts val="1600"/>
              <a:buFont typeface="Arial"/>
              <a:buNone/>
            </a:pPr>
            <a:r>
              <a:rPr lang="it-IT" sz="2000">
                <a:solidFill>
                  <a:srgbClr val="FFFFFF"/>
                </a:solidFill>
                <a:latin typeface="Abel"/>
                <a:ea typeface="Abel"/>
                <a:cs typeface="Abel"/>
                <a:sym typeface="Abel"/>
              </a:rPr>
              <a:t>Programma di modernizzazione mediante un modello di produzione di statistiche ufficiali basato sull’utilizzo integrato di fonti statistiche e amministrative</a:t>
            </a:r>
            <a:endParaRPr sz="2000">
              <a:solidFill>
                <a:srgbClr val="FFFFFF"/>
              </a:solidFill>
              <a:latin typeface="Abel"/>
              <a:ea typeface="Abel"/>
              <a:cs typeface="Abel"/>
              <a:sym typeface="Abel"/>
            </a:endParaRPr>
          </a:p>
        </p:txBody>
      </p:sp>
      <p:sp>
        <p:nvSpPr>
          <p:cNvPr id="119" name="Google Shape;119;p15"/>
          <p:cNvSpPr/>
          <p:nvPr/>
        </p:nvSpPr>
        <p:spPr>
          <a:xfrm>
            <a:off x="1712950" y="2209800"/>
            <a:ext cx="7113900" cy="690900"/>
          </a:xfrm>
          <a:prstGeom prst="rect">
            <a:avLst/>
          </a:prstGeom>
          <a:solidFill>
            <a:srgbClr val="AA2323"/>
          </a:solidFill>
          <a:ln>
            <a:noFill/>
          </a:ln>
        </p:spPr>
        <p:txBody>
          <a:bodyPr spcFirstLastPara="1" wrap="square" lIns="91425" tIns="45700" rIns="91425" bIns="45700" anchor="ctr" anchorCtr="0">
            <a:noAutofit/>
          </a:bodyPr>
          <a:lstStyle/>
          <a:p>
            <a:pPr marL="0" lvl="0" indent="0" algn="ctr" rtl="0">
              <a:spcBef>
                <a:spcPts val="320"/>
              </a:spcBef>
              <a:spcAft>
                <a:spcPts val="0"/>
              </a:spcAft>
              <a:buSzPts val="1600"/>
              <a:buNone/>
            </a:pPr>
            <a:r>
              <a:rPr lang="it-IT" sz="2200">
                <a:latin typeface="Abel"/>
                <a:ea typeface="Abel"/>
                <a:cs typeface="Abel"/>
                <a:sym typeface="Abel"/>
              </a:rPr>
              <a:t>  </a:t>
            </a:r>
            <a:r>
              <a:rPr lang="it-IT" sz="2200">
                <a:solidFill>
                  <a:srgbClr val="FFFFFF"/>
                </a:solidFill>
                <a:latin typeface="Abel"/>
                <a:ea typeface="Abel"/>
                <a:cs typeface="Abel"/>
                <a:sym typeface="Abel"/>
              </a:rPr>
              <a:t>SIR: Sistema Integrato dei Registri Statistici</a:t>
            </a:r>
            <a:endParaRPr sz="2200">
              <a:solidFill>
                <a:srgbClr val="FFFFFF"/>
              </a:solidFill>
              <a:latin typeface="Abel"/>
              <a:ea typeface="Abel"/>
              <a:cs typeface="Abel"/>
              <a:sym typeface="Abel"/>
            </a:endParaRPr>
          </a:p>
        </p:txBody>
      </p:sp>
      <p:grpSp>
        <p:nvGrpSpPr>
          <p:cNvPr id="120" name="Google Shape;120;p15"/>
          <p:cNvGrpSpPr/>
          <p:nvPr/>
        </p:nvGrpSpPr>
        <p:grpSpPr>
          <a:xfrm>
            <a:off x="296400" y="1138366"/>
            <a:ext cx="1009800" cy="1009800"/>
            <a:chOff x="4844481" y="3727831"/>
            <a:chExt cx="1009800" cy="1009800"/>
          </a:xfrm>
        </p:grpSpPr>
        <p:sp>
          <p:nvSpPr>
            <p:cNvPr id="121" name="Google Shape;121;p15"/>
            <p:cNvSpPr/>
            <p:nvPr/>
          </p:nvSpPr>
          <p:spPr>
            <a:xfrm>
              <a:off x="4844481" y="3727831"/>
              <a:ext cx="1009800" cy="1009800"/>
            </a:xfrm>
            <a:prstGeom prst="ellipse">
              <a:avLst/>
            </a:prstGeom>
            <a:solidFill>
              <a:srgbClr val="AA23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22" name="Google Shape;122;p15"/>
            <p:cNvGrpSpPr/>
            <p:nvPr/>
          </p:nvGrpSpPr>
          <p:grpSpPr>
            <a:xfrm>
              <a:off x="5008786" y="3793076"/>
              <a:ext cx="681411" cy="879519"/>
              <a:chOff x="4769262" y="3554093"/>
              <a:chExt cx="914400" cy="1180245"/>
            </a:xfrm>
          </p:grpSpPr>
          <p:pic>
            <p:nvPicPr>
              <p:cNvPr id="123" name="Google Shape;123;p15" descr="Mano aperta"/>
              <p:cNvPicPr preferRelativeResize="0"/>
              <p:nvPr/>
            </p:nvPicPr>
            <p:blipFill rotWithShape="1">
              <a:blip r:embed="rId3">
                <a:alphaModFix/>
              </a:blip>
              <a:srcRect/>
              <a:stretch/>
            </p:blipFill>
            <p:spPr>
              <a:xfrm>
                <a:off x="4769262" y="3819937"/>
                <a:ext cx="914400" cy="914401"/>
              </a:xfrm>
              <a:prstGeom prst="rect">
                <a:avLst/>
              </a:prstGeom>
              <a:noFill/>
              <a:ln>
                <a:noFill/>
              </a:ln>
            </p:spPr>
          </p:pic>
          <p:pic>
            <p:nvPicPr>
              <p:cNvPr id="124" name="Google Shape;124;p15" descr="Apri cartella"/>
              <p:cNvPicPr preferRelativeResize="0"/>
              <p:nvPr/>
            </p:nvPicPr>
            <p:blipFill rotWithShape="1">
              <a:blip r:embed="rId4">
                <a:alphaModFix/>
              </a:blip>
              <a:srcRect/>
              <a:stretch/>
            </p:blipFill>
            <p:spPr>
              <a:xfrm>
                <a:off x="4977113" y="3554093"/>
                <a:ext cx="629572" cy="629571"/>
              </a:xfrm>
              <a:prstGeom prst="rect">
                <a:avLst/>
              </a:prstGeom>
              <a:noFill/>
              <a:ln>
                <a:noFill/>
              </a:ln>
            </p:spPr>
          </p:pic>
        </p:grpSp>
      </p:grpSp>
      <p:pic>
        <p:nvPicPr>
          <p:cNvPr id="125" name="Google Shape;125;p15"/>
          <p:cNvPicPr preferRelativeResize="0"/>
          <p:nvPr/>
        </p:nvPicPr>
        <p:blipFill rotWithShape="1">
          <a:blip r:embed="rId5">
            <a:alphaModFix/>
          </a:blip>
          <a:srcRect/>
          <a:stretch/>
        </p:blipFill>
        <p:spPr>
          <a:xfrm>
            <a:off x="8124366" y="4263154"/>
            <a:ext cx="562434" cy="549355"/>
          </a:xfrm>
          <a:prstGeom prst="rect">
            <a:avLst/>
          </a:prstGeom>
          <a:noFill/>
          <a:ln>
            <a:noFill/>
          </a:ln>
        </p:spPr>
      </p:pic>
      <p:sp>
        <p:nvSpPr>
          <p:cNvPr id="126" name="Google Shape;126;p15"/>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pic>
        <p:nvPicPr>
          <p:cNvPr id="127" name="Google Shape;127;p15"/>
          <p:cNvPicPr preferRelativeResize="0"/>
          <p:nvPr/>
        </p:nvPicPr>
        <p:blipFill rotWithShape="1">
          <a:blip r:embed="rId6">
            <a:alphaModFix/>
          </a:blip>
          <a:srcRect/>
          <a:stretch/>
        </p:blipFill>
        <p:spPr>
          <a:xfrm>
            <a:off x="192050" y="2988425"/>
            <a:ext cx="2917674" cy="1863249"/>
          </a:xfrm>
          <a:prstGeom prst="rect">
            <a:avLst/>
          </a:prstGeom>
          <a:noFill/>
          <a:ln>
            <a:noFill/>
          </a:ln>
        </p:spPr>
      </p:pic>
      <p:sp>
        <p:nvSpPr>
          <p:cNvPr id="128" name="Google Shape;128;p15"/>
          <p:cNvSpPr txBox="1"/>
          <p:nvPr/>
        </p:nvSpPr>
        <p:spPr>
          <a:xfrm>
            <a:off x="3429600" y="2988425"/>
            <a:ext cx="5257200" cy="2000400"/>
          </a:xfrm>
          <a:prstGeom prst="rect">
            <a:avLst/>
          </a:prstGeom>
          <a:noFill/>
          <a:ln>
            <a:noFill/>
          </a:ln>
        </p:spPr>
        <p:txBody>
          <a:bodyPr spcFirstLastPara="1" wrap="square" lIns="91425" tIns="45700" rIns="91425" bIns="45700" anchor="t" anchorCtr="0">
            <a:noAutofit/>
          </a:bodyPr>
          <a:lstStyle/>
          <a:p>
            <a:pPr marL="457200" marR="0" lvl="0" indent="-323850" algn="just" rtl="0">
              <a:lnSpc>
                <a:spcPct val="100000"/>
              </a:lnSpc>
              <a:spcBef>
                <a:spcPts val="240"/>
              </a:spcBef>
              <a:spcAft>
                <a:spcPts val="0"/>
              </a:spcAft>
              <a:buClr>
                <a:srgbClr val="FFFFFF"/>
              </a:buClr>
              <a:buSzPts val="1500"/>
              <a:buFont typeface="Abel"/>
              <a:buChar char="●"/>
            </a:pPr>
            <a:r>
              <a:rPr lang="it-IT" sz="1500" i="0" u="none">
                <a:solidFill>
                  <a:srgbClr val="FFFFFF"/>
                </a:solidFill>
                <a:latin typeface="Abel"/>
                <a:ea typeface="Abel"/>
                <a:cs typeface="Abel"/>
                <a:sym typeface="Abel"/>
              </a:rPr>
              <a:t>Centralizzare la formazione dei dati statistici dei registri e quindi superare il sistema a Silos presente nei dati e non solo nei processi produttivi</a:t>
            </a:r>
            <a:endParaRPr sz="1500">
              <a:solidFill>
                <a:srgbClr val="FFFFFF"/>
              </a:solidFill>
              <a:latin typeface="Abel"/>
              <a:ea typeface="Abel"/>
              <a:cs typeface="Abel"/>
              <a:sym typeface="Abel"/>
            </a:endParaRPr>
          </a:p>
          <a:p>
            <a:pPr marL="457200" marR="0" lvl="0" indent="-323850" algn="just" rtl="0">
              <a:lnSpc>
                <a:spcPct val="100000"/>
              </a:lnSpc>
              <a:spcBef>
                <a:spcPts val="0"/>
              </a:spcBef>
              <a:spcAft>
                <a:spcPts val="0"/>
              </a:spcAft>
              <a:buClr>
                <a:srgbClr val="FFFFFF"/>
              </a:buClr>
              <a:buSzPts val="1500"/>
              <a:buFont typeface="Abel"/>
              <a:buChar char="●"/>
            </a:pPr>
            <a:r>
              <a:rPr lang="it-IT" sz="1500" i="0" u="none">
                <a:solidFill>
                  <a:srgbClr val="FFFFFF"/>
                </a:solidFill>
                <a:latin typeface="Abel"/>
                <a:ea typeface="Abel"/>
                <a:cs typeface="Abel"/>
                <a:sym typeface="Abel"/>
              </a:rPr>
              <a:t>Unificare la gestione delle diverse tematiche: sociali, ambientali, economiche, ecc.</a:t>
            </a:r>
            <a:endParaRPr sz="1500">
              <a:solidFill>
                <a:srgbClr val="FFFFFF"/>
              </a:solidFill>
              <a:latin typeface="Abel"/>
              <a:ea typeface="Abel"/>
              <a:cs typeface="Abel"/>
              <a:sym typeface="Abel"/>
            </a:endParaRPr>
          </a:p>
          <a:p>
            <a:pPr marL="457200" marR="0" lvl="0" indent="-323850" algn="just" rtl="0">
              <a:lnSpc>
                <a:spcPct val="100000"/>
              </a:lnSpc>
              <a:spcBef>
                <a:spcPts val="0"/>
              </a:spcBef>
              <a:spcAft>
                <a:spcPts val="0"/>
              </a:spcAft>
              <a:buClr>
                <a:srgbClr val="FFFFFF"/>
              </a:buClr>
              <a:buSzPts val="1500"/>
              <a:buFont typeface="Abel"/>
              <a:buChar char="●"/>
            </a:pPr>
            <a:r>
              <a:rPr lang="it-IT" sz="1500" i="0" u="none">
                <a:solidFill>
                  <a:srgbClr val="FFFFFF"/>
                </a:solidFill>
                <a:latin typeface="Abel"/>
                <a:ea typeface="Abel"/>
                <a:cs typeface="Abel"/>
                <a:sym typeface="Abel"/>
              </a:rPr>
              <a:t>Integrare concettualmente e statisticamente unità statistiche di diverso tipo, per consentire analisi trasversali e longitudinali</a:t>
            </a:r>
            <a:endParaRPr sz="1500">
              <a:solidFill>
                <a:srgbClr val="FFFFFF"/>
              </a:solidFill>
              <a:latin typeface="Abel"/>
              <a:ea typeface="Abel"/>
              <a:cs typeface="Abel"/>
              <a:sym typeface="Abel"/>
            </a:endParaRPr>
          </a:p>
          <a:p>
            <a:pPr marL="457200" marR="0" lvl="0" indent="-323850" algn="just" rtl="0">
              <a:lnSpc>
                <a:spcPct val="100000"/>
              </a:lnSpc>
              <a:spcBef>
                <a:spcPts val="0"/>
              </a:spcBef>
              <a:spcAft>
                <a:spcPts val="0"/>
              </a:spcAft>
              <a:buClr>
                <a:srgbClr val="FFFFFF"/>
              </a:buClr>
              <a:buSzPts val="1500"/>
              <a:buFont typeface="Abel"/>
              <a:buChar char="●"/>
            </a:pPr>
            <a:r>
              <a:rPr lang="it-IT" sz="1500" i="0" u="none">
                <a:solidFill>
                  <a:srgbClr val="FFFFFF"/>
                </a:solidFill>
                <a:latin typeface="Abel"/>
                <a:ea typeface="Abel"/>
                <a:cs typeface="Abel"/>
                <a:sym typeface="Abel"/>
              </a:rPr>
              <a:t>Standardizzare il processo di produzione dei dati del registro</a:t>
            </a:r>
            <a:endParaRPr sz="1500" i="0" u="none">
              <a:solidFill>
                <a:srgbClr val="FFFFFF"/>
              </a:solidFill>
              <a:latin typeface="Abel"/>
              <a:ea typeface="Abel"/>
              <a:cs typeface="Abel"/>
              <a:sym typeface="Abel"/>
            </a:endParaRPr>
          </a:p>
        </p:txBody>
      </p:sp>
      <p:sp>
        <p:nvSpPr>
          <p:cNvPr id="129" name="Google Shape;129;p15"/>
          <p:cNvSpPr txBox="1">
            <a:spLocks noGrp="1"/>
          </p:cNvSpPr>
          <p:nvPr>
            <p:ph type="sldNum" idx="12"/>
          </p:nvPr>
        </p:nvSpPr>
        <p:spPr>
          <a:xfrm>
            <a:off x="8427450" y="4767275"/>
            <a:ext cx="2595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135" name="Google Shape;135;p16"/>
          <p:cNvSpPr txBox="1"/>
          <p:nvPr/>
        </p:nvSpPr>
        <p:spPr>
          <a:xfrm>
            <a:off x="532825" y="462113"/>
            <a:ext cx="8229600" cy="44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a:solidFill>
                  <a:srgbClr val="FFFFFF"/>
                </a:solidFill>
                <a:latin typeface="Abel"/>
                <a:ea typeface="Abel"/>
                <a:cs typeface="Abel"/>
                <a:sym typeface="Abel"/>
              </a:rPr>
              <a:t>L’esperienza del comune di Bologna</a:t>
            </a:r>
            <a:endParaRPr sz="2000" b="1">
              <a:solidFill>
                <a:srgbClr val="FFFFFF"/>
              </a:solidFill>
              <a:latin typeface="Abel"/>
              <a:ea typeface="Abel"/>
              <a:cs typeface="Abel"/>
              <a:sym typeface="Abel"/>
            </a:endParaRPr>
          </a:p>
        </p:txBody>
      </p:sp>
      <p:sp>
        <p:nvSpPr>
          <p:cNvPr id="136" name="Google Shape;136;p16"/>
          <p:cNvSpPr/>
          <p:nvPr/>
        </p:nvSpPr>
        <p:spPr>
          <a:xfrm>
            <a:off x="1712950" y="909775"/>
            <a:ext cx="7113900" cy="1009800"/>
          </a:xfrm>
          <a:prstGeom prst="rect">
            <a:avLst/>
          </a:prstGeom>
          <a:solidFill>
            <a:srgbClr val="AA2323"/>
          </a:solidFill>
          <a:ln>
            <a:noFill/>
          </a:ln>
        </p:spPr>
        <p:txBody>
          <a:bodyPr spcFirstLastPara="1" wrap="square" lIns="91425" tIns="45700" rIns="91425" bIns="45700" anchor="ctr" anchorCtr="0">
            <a:noAutofit/>
          </a:bodyPr>
          <a:lstStyle/>
          <a:p>
            <a:pPr marL="0" lvl="0" indent="0" algn="just" rtl="0">
              <a:spcBef>
                <a:spcPts val="320"/>
              </a:spcBef>
              <a:spcAft>
                <a:spcPts val="0"/>
              </a:spcAft>
              <a:buClr>
                <a:srgbClr val="000000"/>
              </a:buClr>
              <a:buSzPts val="1600"/>
              <a:buFont typeface="Arial"/>
              <a:buNone/>
            </a:pPr>
            <a:r>
              <a:rPr lang="it-IT" sz="1500">
                <a:solidFill>
                  <a:srgbClr val="FFFFFF"/>
                </a:solidFill>
                <a:latin typeface="Abel"/>
                <a:ea typeface="Abel"/>
                <a:cs typeface="Abel"/>
                <a:sym typeface="Abel"/>
              </a:rPr>
              <a:t>Nella nostra amministrazione comunale si è creata negli anni una sensibilità diffusa circa la consapevolezza della possibilità ed utilità di valorizzare il patrimonio informativo posseduto, disperso nei settori tecnici e amministrativi, e integrarlo in un sistema informativo statistico coerente, qualitativamente affidabile, efficace e pertinente rispetto alle esigenze locali</a:t>
            </a:r>
            <a:endParaRPr sz="1500">
              <a:solidFill>
                <a:srgbClr val="FFFFFF"/>
              </a:solidFill>
              <a:latin typeface="Abel"/>
              <a:ea typeface="Abel"/>
              <a:cs typeface="Abel"/>
              <a:sym typeface="Abel"/>
            </a:endParaRPr>
          </a:p>
        </p:txBody>
      </p:sp>
      <p:sp>
        <p:nvSpPr>
          <p:cNvPr id="137" name="Google Shape;137;p16"/>
          <p:cNvSpPr/>
          <p:nvPr/>
        </p:nvSpPr>
        <p:spPr>
          <a:xfrm>
            <a:off x="1712950" y="2023222"/>
            <a:ext cx="7113900" cy="740700"/>
          </a:xfrm>
          <a:prstGeom prst="rect">
            <a:avLst/>
          </a:prstGeom>
          <a:solidFill>
            <a:srgbClr val="AA2323"/>
          </a:solidFill>
          <a:ln>
            <a:noFill/>
          </a:ln>
        </p:spPr>
        <p:txBody>
          <a:bodyPr spcFirstLastPara="1" wrap="square" lIns="91425" tIns="45700" rIns="91425" bIns="45700" anchor="ctr" anchorCtr="0">
            <a:noAutofit/>
          </a:bodyPr>
          <a:lstStyle/>
          <a:p>
            <a:pPr marL="0" lvl="0" indent="0" algn="just" rtl="0">
              <a:spcBef>
                <a:spcPts val="320"/>
              </a:spcBef>
              <a:spcAft>
                <a:spcPts val="0"/>
              </a:spcAft>
              <a:buSzPts val="1600"/>
              <a:buNone/>
            </a:pPr>
            <a:r>
              <a:rPr lang="it-IT" sz="1500">
                <a:solidFill>
                  <a:srgbClr val="FFFFFF"/>
                </a:solidFill>
                <a:latin typeface="Abel"/>
                <a:ea typeface="Abel"/>
                <a:cs typeface="Abel"/>
                <a:sym typeface="Abel"/>
              </a:rPr>
              <a:t>Lo sviluppo delle tecnologie, e l’esigenza diffusa e crescente di disporre di approcci efficaci per il trattamento delle informazioni </a:t>
            </a:r>
            <a:r>
              <a:rPr lang="it-IT" sz="1500" b="1">
                <a:solidFill>
                  <a:srgbClr val="FFFFFF"/>
                </a:solidFill>
                <a:latin typeface="Abel"/>
                <a:ea typeface="Abel"/>
                <a:cs typeface="Abel"/>
                <a:sym typeface="Abel"/>
              </a:rPr>
              <a:t>ai fini della pianificazione e della gestione dei fenomeni territoriali,</a:t>
            </a:r>
            <a:r>
              <a:rPr lang="it-IT" sz="1500">
                <a:solidFill>
                  <a:srgbClr val="FFFFFF"/>
                </a:solidFill>
                <a:latin typeface="Abel"/>
                <a:ea typeface="Abel"/>
                <a:cs typeface="Abel"/>
                <a:sym typeface="Abel"/>
              </a:rPr>
              <a:t> hanno favorito senz’altro lo sviluppo di questa sensibilità</a:t>
            </a:r>
            <a:endParaRPr sz="1500">
              <a:solidFill>
                <a:srgbClr val="FFFFFF"/>
              </a:solidFill>
              <a:latin typeface="Abel"/>
              <a:ea typeface="Abel"/>
              <a:cs typeface="Abel"/>
              <a:sym typeface="Abel"/>
            </a:endParaRPr>
          </a:p>
        </p:txBody>
      </p:sp>
      <p:pic>
        <p:nvPicPr>
          <p:cNvPr id="138" name="Google Shape;138;p16"/>
          <p:cNvPicPr preferRelativeResize="0"/>
          <p:nvPr/>
        </p:nvPicPr>
        <p:blipFill rotWithShape="1">
          <a:blip r:embed="rId3">
            <a:alphaModFix/>
          </a:blip>
          <a:srcRect/>
          <a:stretch/>
        </p:blipFill>
        <p:spPr>
          <a:xfrm>
            <a:off x="8124366" y="4263154"/>
            <a:ext cx="562434" cy="549355"/>
          </a:xfrm>
          <a:prstGeom prst="rect">
            <a:avLst/>
          </a:prstGeom>
          <a:noFill/>
          <a:ln>
            <a:noFill/>
          </a:ln>
        </p:spPr>
      </p:pic>
      <p:sp>
        <p:nvSpPr>
          <p:cNvPr id="139" name="Google Shape;139;p16"/>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pic>
        <p:nvPicPr>
          <p:cNvPr id="140" name="Google Shape;140;p16" descr="Collegamenti"/>
          <p:cNvPicPr preferRelativeResize="0"/>
          <p:nvPr/>
        </p:nvPicPr>
        <p:blipFill rotWithShape="1">
          <a:blip r:embed="rId4">
            <a:alphaModFix/>
          </a:blip>
          <a:srcRect/>
          <a:stretch/>
        </p:blipFill>
        <p:spPr>
          <a:xfrm>
            <a:off x="302300" y="914466"/>
            <a:ext cx="914400" cy="914400"/>
          </a:xfrm>
          <a:prstGeom prst="rect">
            <a:avLst/>
          </a:prstGeom>
          <a:noFill/>
          <a:ln>
            <a:noFill/>
          </a:ln>
        </p:spPr>
      </p:pic>
      <p:sp>
        <p:nvSpPr>
          <p:cNvPr id="141" name="Google Shape;141;p16"/>
          <p:cNvSpPr/>
          <p:nvPr/>
        </p:nvSpPr>
        <p:spPr>
          <a:xfrm>
            <a:off x="1712950" y="2869826"/>
            <a:ext cx="7113900" cy="568500"/>
          </a:xfrm>
          <a:prstGeom prst="rect">
            <a:avLst/>
          </a:prstGeom>
          <a:solidFill>
            <a:srgbClr val="AA2323"/>
          </a:solidFill>
          <a:ln>
            <a:noFill/>
          </a:ln>
        </p:spPr>
        <p:txBody>
          <a:bodyPr spcFirstLastPara="1" wrap="square" lIns="91425" tIns="45700" rIns="91425" bIns="45700" anchor="ctr" anchorCtr="0">
            <a:noAutofit/>
          </a:bodyPr>
          <a:lstStyle/>
          <a:p>
            <a:pPr marL="0" lvl="0" indent="0" algn="just" rtl="0">
              <a:spcBef>
                <a:spcPts val="320"/>
              </a:spcBef>
              <a:spcAft>
                <a:spcPts val="0"/>
              </a:spcAft>
              <a:buSzPts val="1600"/>
              <a:buNone/>
            </a:pPr>
            <a:r>
              <a:rPr lang="it-IT" sz="1500">
                <a:solidFill>
                  <a:srgbClr val="FFFFFF"/>
                </a:solidFill>
                <a:latin typeface="Abel"/>
                <a:ea typeface="Abel"/>
                <a:cs typeface="Abel"/>
                <a:sym typeface="Abel"/>
              </a:rPr>
              <a:t>E’ nata una maggiore consapevolezza degli amministratori pubblici circa la rilevanza della statistica ai fini della </a:t>
            </a:r>
            <a:r>
              <a:rPr lang="it-IT" sz="1500" i="1">
                <a:solidFill>
                  <a:srgbClr val="FFFFFF"/>
                </a:solidFill>
                <a:latin typeface="Abel"/>
                <a:ea typeface="Abel"/>
                <a:cs typeface="Abel"/>
                <a:sym typeface="Abel"/>
              </a:rPr>
              <a:t>governance</a:t>
            </a:r>
            <a:endParaRPr sz="1500">
              <a:solidFill>
                <a:srgbClr val="FFFFFF"/>
              </a:solidFill>
              <a:latin typeface="Abel"/>
              <a:ea typeface="Abel"/>
              <a:cs typeface="Abel"/>
              <a:sym typeface="Abel"/>
            </a:endParaRPr>
          </a:p>
        </p:txBody>
      </p:sp>
      <p:sp>
        <p:nvSpPr>
          <p:cNvPr id="142" name="Google Shape;142;p16"/>
          <p:cNvSpPr txBox="1"/>
          <p:nvPr/>
        </p:nvSpPr>
        <p:spPr>
          <a:xfrm>
            <a:off x="658900" y="3478176"/>
            <a:ext cx="8285700" cy="1405200"/>
          </a:xfrm>
          <a:prstGeom prst="rect">
            <a:avLst/>
          </a:prstGeom>
          <a:noFill/>
          <a:ln>
            <a:noFill/>
          </a:ln>
        </p:spPr>
        <p:txBody>
          <a:bodyPr spcFirstLastPara="1" wrap="square" lIns="91425" tIns="45700" rIns="91425" bIns="45700" anchor="t" anchorCtr="0">
            <a:noAutofit/>
          </a:bodyPr>
          <a:lstStyle/>
          <a:p>
            <a:pPr marL="0" lvl="0" indent="0" algn="just" rtl="0">
              <a:spcBef>
                <a:spcPts val="240"/>
              </a:spcBef>
              <a:spcAft>
                <a:spcPts val="0"/>
              </a:spcAft>
              <a:buClr>
                <a:srgbClr val="000000"/>
              </a:buClr>
              <a:buSzPts val="1200"/>
              <a:buFont typeface="Arial"/>
              <a:buNone/>
            </a:pPr>
            <a:r>
              <a:rPr lang="it-IT" sz="1500">
                <a:solidFill>
                  <a:srgbClr val="FFFFFF"/>
                </a:solidFill>
                <a:latin typeface="Abel"/>
                <a:ea typeface="Abel"/>
                <a:cs typeface="Abel"/>
                <a:sym typeface="Abel"/>
              </a:rPr>
              <a:t>L’Ufficio di statistica da anni è impegnato su questo versante e fornisce informazioni utili alla programmazione dei servizi alla persona, soprattutto quelli educativi e socio assistenziali, fornendo elaborazioni e report sugli archivi gestionali.</a:t>
            </a:r>
            <a:endParaRPr sz="1500">
              <a:solidFill>
                <a:srgbClr val="FFFFFF"/>
              </a:solidFill>
              <a:latin typeface="Abel"/>
              <a:ea typeface="Abel"/>
              <a:cs typeface="Abel"/>
              <a:sym typeface="Abel"/>
            </a:endParaRPr>
          </a:p>
          <a:p>
            <a:pPr marL="0" lvl="0" indent="0" algn="just" rtl="0">
              <a:spcBef>
                <a:spcPts val="240"/>
              </a:spcBef>
              <a:spcAft>
                <a:spcPts val="0"/>
              </a:spcAft>
              <a:buClr>
                <a:srgbClr val="000000"/>
              </a:buClr>
              <a:buSzPts val="1200"/>
              <a:buFont typeface="Arial"/>
              <a:buNone/>
            </a:pPr>
            <a:r>
              <a:rPr lang="it-IT" sz="1500">
                <a:solidFill>
                  <a:srgbClr val="FFFFFF"/>
                </a:solidFill>
                <a:latin typeface="Abel"/>
                <a:ea typeface="Abel"/>
                <a:cs typeface="Abel"/>
                <a:sym typeface="Abel"/>
              </a:rPr>
              <a:t>Prodotti che fanno riferimento all’elaborazione e report relativi sia all’utenza reale, ma anche  all’utenza potenziale, utile alla programmazione.</a:t>
            </a:r>
            <a:endParaRPr sz="1500">
              <a:solidFill>
                <a:srgbClr val="FFFFFF"/>
              </a:solidFill>
              <a:latin typeface="Abel"/>
              <a:ea typeface="Abel"/>
              <a:cs typeface="Abel"/>
              <a:sym typeface="Abel"/>
            </a:endParaRPr>
          </a:p>
        </p:txBody>
      </p:sp>
      <p:sp>
        <p:nvSpPr>
          <p:cNvPr id="143" name="Google Shape;143;p16"/>
          <p:cNvSpPr txBox="1">
            <a:spLocks noGrp="1"/>
          </p:cNvSpPr>
          <p:nvPr>
            <p:ph type="sldNum" idx="12"/>
          </p:nvPr>
        </p:nvSpPr>
        <p:spPr>
          <a:xfrm>
            <a:off x="8409325" y="4767275"/>
            <a:ext cx="2775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147"/>
        <p:cNvGrpSpPr/>
        <p:nvPr/>
      </p:nvGrpSpPr>
      <p:grpSpPr>
        <a:xfrm>
          <a:off x="0" y="0"/>
          <a:ext cx="0" cy="0"/>
          <a:chOff x="0" y="0"/>
          <a:chExt cx="0" cy="0"/>
        </a:xfrm>
      </p:grpSpPr>
      <p:sp>
        <p:nvSpPr>
          <p:cNvPr id="148" name="Google Shape;148;p17"/>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149" name="Google Shape;149;p17"/>
          <p:cNvSpPr txBox="1"/>
          <p:nvPr/>
        </p:nvSpPr>
        <p:spPr>
          <a:xfrm>
            <a:off x="601225" y="498725"/>
            <a:ext cx="8161200" cy="391200"/>
          </a:xfrm>
          <a:prstGeom prst="rect">
            <a:avLst/>
          </a:prstGeom>
          <a:solidFill>
            <a:srgbClr val="AA232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a:solidFill>
                  <a:srgbClr val="FFFFFF"/>
                </a:solidFill>
                <a:latin typeface="Abel"/>
                <a:ea typeface="Abel"/>
                <a:cs typeface="Abel"/>
                <a:sym typeface="Abel"/>
              </a:rPr>
              <a:t>Sfruttamento integrato degli archivi gestionali</a:t>
            </a:r>
            <a:endParaRPr sz="2000" b="1">
              <a:solidFill>
                <a:srgbClr val="FFFFFF"/>
              </a:solidFill>
              <a:latin typeface="Abel"/>
              <a:ea typeface="Abel"/>
              <a:cs typeface="Abel"/>
              <a:sym typeface="Abel"/>
            </a:endParaRPr>
          </a:p>
        </p:txBody>
      </p:sp>
      <p:sp>
        <p:nvSpPr>
          <p:cNvPr id="150" name="Google Shape;150;p17"/>
          <p:cNvSpPr/>
          <p:nvPr/>
        </p:nvSpPr>
        <p:spPr>
          <a:xfrm>
            <a:off x="1712950" y="2362200"/>
            <a:ext cx="7113900" cy="740700"/>
          </a:xfrm>
          <a:prstGeom prst="rect">
            <a:avLst/>
          </a:prstGeom>
          <a:solidFill>
            <a:srgbClr val="AA2323"/>
          </a:solidFill>
          <a:ln>
            <a:noFill/>
          </a:ln>
        </p:spPr>
        <p:txBody>
          <a:bodyPr spcFirstLastPara="1" wrap="square" lIns="91425" tIns="45700" rIns="91425" bIns="45700" anchor="ctr" anchorCtr="0">
            <a:noAutofit/>
          </a:bodyPr>
          <a:lstStyle/>
          <a:p>
            <a:pPr marL="0" lvl="0" indent="0" algn="just" rtl="0">
              <a:spcBef>
                <a:spcPts val="320"/>
              </a:spcBef>
              <a:spcAft>
                <a:spcPts val="0"/>
              </a:spcAft>
              <a:buSzPts val="1600"/>
              <a:buNone/>
            </a:pPr>
            <a:r>
              <a:rPr lang="it-IT" sz="1600" b="1">
                <a:solidFill>
                  <a:srgbClr val="FFFFFF"/>
                </a:solidFill>
                <a:latin typeface="Abel"/>
                <a:ea typeface="Abel"/>
                <a:cs typeface="Abel"/>
                <a:sym typeface="Abel"/>
              </a:rPr>
              <a:t>l'utilizzo congiunto di vari archivi collegati e integrati fra loro mediante opportune chiavi</a:t>
            </a:r>
            <a:endParaRPr sz="1600" b="1">
              <a:solidFill>
                <a:srgbClr val="FFFFFF"/>
              </a:solidFill>
              <a:latin typeface="Abel"/>
              <a:ea typeface="Abel"/>
              <a:cs typeface="Abel"/>
              <a:sym typeface="Abel"/>
            </a:endParaRPr>
          </a:p>
        </p:txBody>
      </p:sp>
      <p:pic>
        <p:nvPicPr>
          <p:cNvPr id="151" name="Google Shape;151;p17"/>
          <p:cNvPicPr preferRelativeResize="0"/>
          <p:nvPr/>
        </p:nvPicPr>
        <p:blipFill rotWithShape="1">
          <a:blip r:embed="rId3">
            <a:alphaModFix/>
          </a:blip>
          <a:srcRect/>
          <a:stretch/>
        </p:blipFill>
        <p:spPr>
          <a:xfrm>
            <a:off x="8124366" y="4263154"/>
            <a:ext cx="562434" cy="549355"/>
          </a:xfrm>
          <a:prstGeom prst="rect">
            <a:avLst/>
          </a:prstGeom>
          <a:noFill/>
          <a:ln>
            <a:noFill/>
          </a:ln>
        </p:spPr>
      </p:pic>
      <p:sp>
        <p:nvSpPr>
          <p:cNvPr id="152" name="Google Shape;152;p17"/>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153" name="Google Shape;153;p17"/>
          <p:cNvSpPr txBox="1"/>
          <p:nvPr/>
        </p:nvSpPr>
        <p:spPr>
          <a:xfrm>
            <a:off x="532825" y="3213925"/>
            <a:ext cx="8285700" cy="1989900"/>
          </a:xfrm>
          <a:prstGeom prst="rect">
            <a:avLst/>
          </a:prstGeom>
          <a:noFill/>
          <a:ln>
            <a:noFill/>
          </a:ln>
        </p:spPr>
        <p:txBody>
          <a:bodyPr spcFirstLastPara="1" wrap="square" lIns="91425" tIns="45700" rIns="91425" bIns="45700" anchor="t" anchorCtr="0">
            <a:noAutofit/>
          </a:bodyPr>
          <a:lstStyle/>
          <a:p>
            <a:pPr marL="0" lvl="0" indent="0" algn="just" rtl="0">
              <a:spcBef>
                <a:spcPts val="240"/>
              </a:spcBef>
              <a:spcAft>
                <a:spcPts val="0"/>
              </a:spcAft>
              <a:buNone/>
            </a:pPr>
            <a:r>
              <a:rPr lang="it-IT">
                <a:solidFill>
                  <a:srgbClr val="FFFFFF"/>
                </a:solidFill>
                <a:latin typeface="Abel"/>
                <a:ea typeface="Abel"/>
                <a:cs typeface="Abel"/>
                <a:sym typeface="Abel"/>
              </a:rPr>
              <a:t>Esempio di esperienze realizzato dall’Ufficio di statistica del Comune di Bologna</a:t>
            </a:r>
            <a:endParaRPr>
              <a:solidFill>
                <a:srgbClr val="FFFFFF"/>
              </a:solidFill>
              <a:latin typeface="Abel"/>
              <a:ea typeface="Abel"/>
              <a:cs typeface="Abel"/>
              <a:sym typeface="Abel"/>
            </a:endParaRPr>
          </a:p>
          <a:p>
            <a:pPr marL="0" lvl="0" indent="0" algn="just" rtl="0">
              <a:spcBef>
                <a:spcPts val="240"/>
              </a:spcBef>
              <a:spcAft>
                <a:spcPts val="0"/>
              </a:spcAft>
              <a:buNone/>
            </a:pPr>
            <a:r>
              <a:rPr lang="it-IT">
                <a:solidFill>
                  <a:srgbClr val="FFFFFF"/>
                </a:solidFill>
                <a:latin typeface="Abel"/>
                <a:ea typeface="Abel"/>
                <a:cs typeface="Abel"/>
                <a:sym typeface="Abel"/>
              </a:rPr>
              <a:t>Record linkage tra l’archivio delle dichiarazioni dei redditi dei contribuenti bolognesi, messo a disposizione dall'Agenzia delle Entrate, con l'anagrafe della popolazione residente. Il matching di questi due data base ha permesso già a partire dai redditi 2002, di costruire un profilo del </a:t>
            </a:r>
            <a:r>
              <a:rPr lang="it-IT" u="sng">
                <a:solidFill>
                  <a:srgbClr val="FFFFFF"/>
                </a:solidFill>
                <a:latin typeface="Abel"/>
                <a:ea typeface="Abel"/>
                <a:cs typeface="Abel"/>
                <a:sym typeface="Abel"/>
              </a:rPr>
              <a:t>contribuente bolognese per genere, età e cittadinanza</a:t>
            </a:r>
            <a:r>
              <a:rPr lang="it-IT">
                <a:solidFill>
                  <a:srgbClr val="FFFFFF"/>
                </a:solidFill>
                <a:latin typeface="Abel"/>
                <a:ea typeface="Abel"/>
                <a:cs typeface="Abel"/>
                <a:sym typeface="Abel"/>
              </a:rPr>
              <a:t>, consentendo anche di evidenziare le disuguaglianze sul territorio grazie ad un’ulteriore integrazione con il Sistema Informativo Territoriale. Attraverso il linkage con l’anagrafe è stato inoltre possibile passare da un'analisi sul </a:t>
            </a:r>
            <a:r>
              <a:rPr lang="it-IT" u="sng">
                <a:solidFill>
                  <a:srgbClr val="FFFFFF"/>
                </a:solidFill>
                <a:latin typeface="Abel"/>
                <a:ea typeface="Abel"/>
                <a:cs typeface="Abel"/>
                <a:sym typeface="Abel"/>
              </a:rPr>
              <a:t>singolo contribuente</a:t>
            </a:r>
            <a:r>
              <a:rPr lang="it-IT">
                <a:solidFill>
                  <a:srgbClr val="FFFFFF"/>
                </a:solidFill>
                <a:latin typeface="Abel"/>
                <a:ea typeface="Abel"/>
                <a:cs typeface="Abel"/>
                <a:sym typeface="Abel"/>
              </a:rPr>
              <a:t> a una visione integrata dei redditi per </a:t>
            </a:r>
            <a:r>
              <a:rPr lang="it-IT" u="sng">
                <a:solidFill>
                  <a:srgbClr val="FFFFFF"/>
                </a:solidFill>
                <a:latin typeface="Abel"/>
                <a:ea typeface="Abel"/>
                <a:cs typeface="Abel"/>
                <a:sym typeface="Abel"/>
              </a:rPr>
              <a:t>nucleo familiare</a:t>
            </a:r>
            <a:r>
              <a:rPr lang="it-IT">
                <a:solidFill>
                  <a:srgbClr val="FFFFFF"/>
                </a:solidFill>
                <a:latin typeface="Abel"/>
                <a:ea typeface="Abel"/>
                <a:cs typeface="Abel"/>
                <a:sym typeface="Abel"/>
              </a:rPr>
              <a:t>.</a:t>
            </a:r>
            <a:endParaRPr b="1">
              <a:solidFill>
                <a:srgbClr val="FFFFFF"/>
              </a:solidFill>
              <a:latin typeface="Abel"/>
              <a:ea typeface="Abel"/>
              <a:cs typeface="Abel"/>
              <a:sym typeface="Abel"/>
            </a:endParaRPr>
          </a:p>
        </p:txBody>
      </p:sp>
      <p:sp>
        <p:nvSpPr>
          <p:cNvPr id="154" name="Google Shape;154;p17"/>
          <p:cNvSpPr txBox="1"/>
          <p:nvPr/>
        </p:nvSpPr>
        <p:spPr>
          <a:xfrm>
            <a:off x="532825" y="832025"/>
            <a:ext cx="8285700" cy="15273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it-IT" sz="1600">
                <a:solidFill>
                  <a:srgbClr val="FFFFFF"/>
                </a:solidFill>
                <a:latin typeface="Abel"/>
                <a:ea typeface="Abel"/>
                <a:cs typeface="Abel"/>
                <a:sym typeface="Abel"/>
              </a:rPr>
              <a:t>La disponibilità di dati statistici si sta progressivamente ampliando grazie anche al ricchissimo patrimonio informativo presente negli archivi di natura amministrativa, sempre più spesso utilizzati anche per finalità diverse da quelle gestionali.</a:t>
            </a:r>
            <a:endParaRPr sz="1600">
              <a:solidFill>
                <a:srgbClr val="FFFFFF"/>
              </a:solidFill>
              <a:latin typeface="Abel"/>
              <a:ea typeface="Abel"/>
              <a:cs typeface="Abel"/>
              <a:sym typeface="Abel"/>
            </a:endParaRPr>
          </a:p>
          <a:p>
            <a:pPr marL="0" lvl="0" indent="0" algn="just" rtl="0">
              <a:spcBef>
                <a:spcPts val="0"/>
              </a:spcBef>
              <a:spcAft>
                <a:spcPts val="0"/>
              </a:spcAft>
              <a:buNone/>
            </a:pPr>
            <a:r>
              <a:rPr lang="it-IT" sz="1500">
                <a:solidFill>
                  <a:srgbClr val="FFFFFF"/>
                </a:solidFill>
                <a:latin typeface="Abel"/>
                <a:ea typeface="Abel"/>
                <a:cs typeface="Abel"/>
                <a:sym typeface="Abel"/>
              </a:rPr>
              <a:t>Ma se lo sfruttamento di un singolo archivio amministrativo a fini conoscitivi è senza dubbio un importante passo avanti verso una crescente disponibilità di informazioni, un ulteriore ambizioso traguardo è rappresentato da:</a:t>
            </a:r>
            <a:endParaRPr sz="1500">
              <a:solidFill>
                <a:srgbClr val="FFFFFF"/>
              </a:solidFill>
              <a:latin typeface="Abel"/>
              <a:ea typeface="Abel"/>
              <a:cs typeface="Abel"/>
              <a:sym typeface="Abel"/>
            </a:endParaRPr>
          </a:p>
        </p:txBody>
      </p:sp>
      <p:grpSp>
        <p:nvGrpSpPr>
          <p:cNvPr id="155" name="Google Shape;155;p17"/>
          <p:cNvGrpSpPr/>
          <p:nvPr/>
        </p:nvGrpSpPr>
        <p:grpSpPr>
          <a:xfrm>
            <a:off x="601229" y="2345505"/>
            <a:ext cx="737457" cy="793400"/>
            <a:chOff x="4844481" y="3727831"/>
            <a:chExt cx="1009800" cy="1009800"/>
          </a:xfrm>
        </p:grpSpPr>
        <p:sp>
          <p:nvSpPr>
            <p:cNvPr id="156" name="Google Shape;156;p17"/>
            <p:cNvSpPr/>
            <p:nvPr/>
          </p:nvSpPr>
          <p:spPr>
            <a:xfrm>
              <a:off x="4844481" y="3727831"/>
              <a:ext cx="1009800" cy="1009800"/>
            </a:xfrm>
            <a:prstGeom prst="ellipse">
              <a:avLst/>
            </a:prstGeom>
            <a:solidFill>
              <a:srgbClr val="AA23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57" name="Google Shape;157;p17"/>
            <p:cNvGrpSpPr/>
            <p:nvPr/>
          </p:nvGrpSpPr>
          <p:grpSpPr>
            <a:xfrm>
              <a:off x="5008786" y="3793076"/>
              <a:ext cx="681411" cy="879519"/>
              <a:chOff x="4769262" y="3554093"/>
              <a:chExt cx="914400" cy="1180245"/>
            </a:xfrm>
          </p:grpSpPr>
          <p:pic>
            <p:nvPicPr>
              <p:cNvPr id="158" name="Google Shape;158;p17" descr="Mano aperta"/>
              <p:cNvPicPr preferRelativeResize="0"/>
              <p:nvPr/>
            </p:nvPicPr>
            <p:blipFill rotWithShape="1">
              <a:blip r:embed="rId4">
                <a:alphaModFix/>
              </a:blip>
              <a:srcRect/>
              <a:stretch/>
            </p:blipFill>
            <p:spPr>
              <a:xfrm>
                <a:off x="4769262" y="3819937"/>
                <a:ext cx="914400" cy="914401"/>
              </a:xfrm>
              <a:prstGeom prst="rect">
                <a:avLst/>
              </a:prstGeom>
              <a:noFill/>
              <a:ln>
                <a:noFill/>
              </a:ln>
            </p:spPr>
          </p:pic>
          <p:pic>
            <p:nvPicPr>
              <p:cNvPr id="159" name="Google Shape;159;p17" descr="Apri cartella"/>
              <p:cNvPicPr preferRelativeResize="0"/>
              <p:nvPr/>
            </p:nvPicPr>
            <p:blipFill rotWithShape="1">
              <a:blip r:embed="rId5">
                <a:alphaModFix/>
              </a:blip>
              <a:srcRect/>
              <a:stretch/>
            </p:blipFill>
            <p:spPr>
              <a:xfrm>
                <a:off x="4977113" y="3554093"/>
                <a:ext cx="629572" cy="629571"/>
              </a:xfrm>
              <a:prstGeom prst="rect">
                <a:avLst/>
              </a:prstGeom>
              <a:noFill/>
              <a:ln>
                <a:noFill/>
              </a:ln>
            </p:spPr>
          </p:pic>
        </p:grpSp>
      </p:grpSp>
      <p:sp>
        <p:nvSpPr>
          <p:cNvPr id="160" name="Google Shape;160;p17"/>
          <p:cNvSpPr txBox="1">
            <a:spLocks noGrp="1"/>
          </p:cNvSpPr>
          <p:nvPr>
            <p:ph type="sldNum" idx="12"/>
          </p:nvPr>
        </p:nvSpPr>
        <p:spPr>
          <a:xfrm>
            <a:off x="8427450" y="4767275"/>
            <a:ext cx="2595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166" name="Google Shape;166;p18"/>
          <p:cNvSpPr/>
          <p:nvPr/>
        </p:nvSpPr>
        <p:spPr>
          <a:xfrm>
            <a:off x="1712950" y="2654825"/>
            <a:ext cx="7113900" cy="1552500"/>
          </a:xfrm>
          <a:prstGeom prst="rect">
            <a:avLst/>
          </a:prstGeom>
          <a:solidFill>
            <a:srgbClr val="AA2323"/>
          </a:solidFill>
          <a:ln>
            <a:noFill/>
          </a:ln>
        </p:spPr>
        <p:txBody>
          <a:bodyPr spcFirstLastPara="1" wrap="square" lIns="91425" tIns="45700" rIns="91425" bIns="45700" anchor="ctr" anchorCtr="0">
            <a:noAutofit/>
          </a:bodyPr>
          <a:lstStyle/>
          <a:p>
            <a:pPr marL="0" lvl="0" indent="0" algn="just" rtl="0">
              <a:spcBef>
                <a:spcPts val="320"/>
              </a:spcBef>
              <a:spcAft>
                <a:spcPts val="0"/>
              </a:spcAft>
              <a:buSzPts val="1600"/>
              <a:buNone/>
            </a:pPr>
            <a:r>
              <a:rPr lang="it-IT" sz="1500">
                <a:solidFill>
                  <a:srgbClr val="FFFFFF"/>
                </a:solidFill>
                <a:latin typeface="Abel"/>
                <a:ea typeface="Abel"/>
                <a:cs typeface="Abel"/>
                <a:sym typeface="Abel"/>
              </a:rPr>
              <a:t>Per valutare l’efficienza e l’equità di questi interventi risulta indispensabile un approccio che superi le tradizionali suddivisioni dell’azione amministrativa e si proponga di:</a:t>
            </a:r>
            <a:endParaRPr sz="1500">
              <a:solidFill>
                <a:srgbClr val="FFFFFF"/>
              </a:solidFill>
              <a:latin typeface="Abel"/>
              <a:ea typeface="Abel"/>
              <a:cs typeface="Abel"/>
              <a:sym typeface="Abel"/>
            </a:endParaRPr>
          </a:p>
          <a:p>
            <a:pPr marL="0" lvl="0" indent="0" algn="just" rtl="0">
              <a:spcBef>
                <a:spcPts val="320"/>
              </a:spcBef>
              <a:spcAft>
                <a:spcPts val="0"/>
              </a:spcAft>
              <a:buSzPts val="1600"/>
              <a:buNone/>
            </a:pPr>
            <a:r>
              <a:rPr lang="it-IT" sz="1500" u="sng">
                <a:solidFill>
                  <a:srgbClr val="FFFFFF"/>
                </a:solidFill>
                <a:latin typeface="Abel"/>
                <a:ea typeface="Abel"/>
                <a:cs typeface="Abel"/>
                <a:sym typeface="Abel"/>
              </a:rPr>
              <a:t>valutare la coerenza e l’impatto complessivo degli interventi di welfare erogati a favore di un singolo individuo o di un determinato nucleo familiare.</a:t>
            </a:r>
            <a:endParaRPr sz="1500" u="sng">
              <a:solidFill>
                <a:srgbClr val="FFFFFF"/>
              </a:solidFill>
              <a:latin typeface="Abel"/>
              <a:ea typeface="Abel"/>
              <a:cs typeface="Abel"/>
              <a:sym typeface="Abel"/>
            </a:endParaRPr>
          </a:p>
          <a:p>
            <a:pPr marL="0" lvl="0" indent="0" algn="just" rtl="0">
              <a:spcBef>
                <a:spcPts val="320"/>
              </a:spcBef>
              <a:spcAft>
                <a:spcPts val="0"/>
              </a:spcAft>
              <a:buSzPts val="1600"/>
              <a:buNone/>
            </a:pPr>
            <a:r>
              <a:rPr lang="it-IT" sz="1500">
                <a:solidFill>
                  <a:srgbClr val="FFFFFF"/>
                </a:solidFill>
                <a:latin typeface="Abel"/>
                <a:ea typeface="Abel"/>
                <a:cs typeface="Abel"/>
                <a:sym typeface="Abel"/>
              </a:rPr>
              <a:t>Il valore aggiunto del progetto è dunque l’integrazione degli archivi dei settori che erogano i servizi.</a:t>
            </a:r>
            <a:endParaRPr sz="1500">
              <a:solidFill>
                <a:srgbClr val="FFFFFF"/>
              </a:solidFill>
              <a:latin typeface="Abel"/>
              <a:ea typeface="Abel"/>
              <a:cs typeface="Abel"/>
              <a:sym typeface="Abel"/>
            </a:endParaRPr>
          </a:p>
        </p:txBody>
      </p:sp>
      <p:pic>
        <p:nvPicPr>
          <p:cNvPr id="167" name="Google Shape;167;p18"/>
          <p:cNvPicPr preferRelativeResize="0"/>
          <p:nvPr/>
        </p:nvPicPr>
        <p:blipFill rotWithShape="1">
          <a:blip r:embed="rId3">
            <a:alphaModFix/>
          </a:blip>
          <a:srcRect/>
          <a:stretch/>
        </p:blipFill>
        <p:spPr>
          <a:xfrm>
            <a:off x="8124366" y="4263154"/>
            <a:ext cx="562434" cy="549355"/>
          </a:xfrm>
          <a:prstGeom prst="rect">
            <a:avLst/>
          </a:prstGeom>
          <a:noFill/>
          <a:ln>
            <a:noFill/>
          </a:ln>
        </p:spPr>
      </p:pic>
      <p:sp>
        <p:nvSpPr>
          <p:cNvPr id="168" name="Google Shape;168;p18"/>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169" name="Google Shape;169;p18"/>
          <p:cNvSpPr txBox="1"/>
          <p:nvPr/>
        </p:nvSpPr>
        <p:spPr>
          <a:xfrm>
            <a:off x="532825" y="513100"/>
            <a:ext cx="8229600" cy="369900"/>
          </a:xfrm>
          <a:prstGeom prst="rect">
            <a:avLst/>
          </a:prstGeom>
          <a:solidFill>
            <a:srgbClr val="AA232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a:solidFill>
                  <a:srgbClr val="FFFFFF"/>
                </a:solidFill>
                <a:latin typeface="Abel"/>
                <a:ea typeface="Abel"/>
                <a:cs typeface="Abel"/>
                <a:sym typeface="Abel"/>
              </a:rPr>
              <a:t>Nascita del progetto: «Analisi integrata degli interventi di welfare»</a:t>
            </a:r>
            <a:endParaRPr sz="2000" b="1">
              <a:solidFill>
                <a:srgbClr val="FFFFFF"/>
              </a:solidFill>
              <a:latin typeface="Abel"/>
              <a:ea typeface="Abel"/>
              <a:cs typeface="Abel"/>
              <a:sym typeface="Abel"/>
            </a:endParaRPr>
          </a:p>
        </p:txBody>
      </p:sp>
      <p:sp>
        <p:nvSpPr>
          <p:cNvPr id="170" name="Google Shape;170;p18"/>
          <p:cNvSpPr txBox="1"/>
          <p:nvPr/>
        </p:nvSpPr>
        <p:spPr>
          <a:xfrm>
            <a:off x="532825" y="891416"/>
            <a:ext cx="8285700" cy="1822800"/>
          </a:xfrm>
          <a:prstGeom prst="rect">
            <a:avLst/>
          </a:prstGeom>
          <a:noFill/>
          <a:ln>
            <a:noFill/>
          </a:ln>
        </p:spPr>
        <p:txBody>
          <a:bodyPr spcFirstLastPara="1" wrap="square" lIns="91425" tIns="45700" rIns="91425" bIns="45700" anchor="t" anchorCtr="0">
            <a:noAutofit/>
          </a:bodyPr>
          <a:lstStyle/>
          <a:p>
            <a:pPr marL="457200" lvl="0" indent="-317500" algn="just" rtl="0">
              <a:spcBef>
                <a:spcPts val="0"/>
              </a:spcBef>
              <a:spcAft>
                <a:spcPts val="0"/>
              </a:spcAft>
              <a:buClr>
                <a:srgbClr val="FFFFFF"/>
              </a:buClr>
              <a:buSzPts val="1400"/>
              <a:buFont typeface="Abel"/>
              <a:buChar char="●"/>
            </a:pPr>
            <a:r>
              <a:rPr lang="it-IT">
                <a:solidFill>
                  <a:srgbClr val="FFFFFF"/>
                </a:solidFill>
                <a:latin typeface="Abel"/>
                <a:ea typeface="Abel"/>
                <a:cs typeface="Abel"/>
                <a:sym typeface="Abel"/>
              </a:rPr>
              <a:t>Nasce nell’autunno del 2016 nella sessione di Bilancio 2017-2019</a:t>
            </a:r>
            <a:endParaRPr>
              <a:solidFill>
                <a:srgbClr val="FFFFFF"/>
              </a:solidFill>
              <a:latin typeface="Abel"/>
              <a:ea typeface="Abel"/>
              <a:cs typeface="Abel"/>
              <a:sym typeface="Abel"/>
            </a:endParaRPr>
          </a:p>
          <a:p>
            <a:pPr marL="457200" lvl="0" indent="-317500" algn="just" rtl="0">
              <a:spcBef>
                <a:spcPts val="0"/>
              </a:spcBef>
              <a:spcAft>
                <a:spcPts val="0"/>
              </a:spcAft>
              <a:buClr>
                <a:srgbClr val="FFFFFF"/>
              </a:buClr>
              <a:buSzPts val="1400"/>
              <a:buFont typeface="Abel"/>
              <a:buChar char="●"/>
            </a:pPr>
            <a:r>
              <a:rPr lang="it-IT">
                <a:solidFill>
                  <a:srgbClr val="FFFFFF"/>
                </a:solidFill>
                <a:latin typeface="Abel"/>
                <a:ea typeface="Abel"/>
                <a:cs typeface="Abel"/>
                <a:sym typeface="Abel"/>
              </a:rPr>
              <a:t>Linea di mandato: LA CITTA’ DELLE PERSONE</a:t>
            </a:r>
            <a:endParaRPr>
              <a:solidFill>
                <a:srgbClr val="FFFFFF"/>
              </a:solidFill>
              <a:latin typeface="Abel"/>
              <a:ea typeface="Abel"/>
              <a:cs typeface="Abel"/>
              <a:sym typeface="Abel"/>
            </a:endParaRPr>
          </a:p>
          <a:p>
            <a:pPr marL="457200" lvl="0" indent="-317500" algn="just" rtl="0">
              <a:spcBef>
                <a:spcPts val="0"/>
              </a:spcBef>
              <a:spcAft>
                <a:spcPts val="0"/>
              </a:spcAft>
              <a:buClr>
                <a:srgbClr val="FFFFFF"/>
              </a:buClr>
              <a:buSzPts val="1400"/>
              <a:buFont typeface="Abel"/>
              <a:buChar char="●"/>
            </a:pPr>
            <a:r>
              <a:rPr lang="it-IT">
                <a:solidFill>
                  <a:srgbClr val="FFFFFF"/>
                </a:solidFill>
                <a:latin typeface="Abel"/>
                <a:ea typeface="Abel"/>
                <a:cs typeface="Abel"/>
                <a:sym typeface="Abel"/>
              </a:rPr>
              <a:t>Nell’ambito della sezione del DUP si è pensato a questo progetto per far evolvere l’idea dell’integrazione delle fonti amministrative</a:t>
            </a:r>
            <a:endParaRPr>
              <a:solidFill>
                <a:srgbClr val="FFFFFF"/>
              </a:solidFill>
              <a:latin typeface="Abel"/>
              <a:ea typeface="Abel"/>
              <a:cs typeface="Abel"/>
              <a:sym typeface="Abel"/>
            </a:endParaRPr>
          </a:p>
          <a:p>
            <a:pPr marL="457200" lvl="0" indent="-317500" algn="just" rtl="0">
              <a:spcBef>
                <a:spcPts val="0"/>
              </a:spcBef>
              <a:spcAft>
                <a:spcPts val="0"/>
              </a:spcAft>
              <a:buClr>
                <a:srgbClr val="FFFFFF"/>
              </a:buClr>
              <a:buSzPts val="1400"/>
              <a:buFont typeface="Abel"/>
              <a:buChar char="●"/>
            </a:pPr>
            <a:r>
              <a:rPr lang="it-IT">
                <a:solidFill>
                  <a:srgbClr val="FFFFFF"/>
                </a:solidFill>
                <a:latin typeface="Abel"/>
                <a:ea typeface="Abel"/>
                <a:cs typeface="Abel"/>
                <a:sym typeface="Abel"/>
              </a:rPr>
              <a:t>Progetto triennale</a:t>
            </a:r>
            <a:endParaRPr>
              <a:solidFill>
                <a:srgbClr val="FFFFFF"/>
              </a:solidFill>
              <a:latin typeface="Abel"/>
              <a:ea typeface="Abel"/>
              <a:cs typeface="Abel"/>
              <a:sym typeface="Abel"/>
            </a:endParaRPr>
          </a:p>
          <a:p>
            <a:pPr marL="457200" lvl="0" indent="-317500" algn="just" rtl="0">
              <a:spcBef>
                <a:spcPts val="0"/>
              </a:spcBef>
              <a:spcAft>
                <a:spcPts val="0"/>
              </a:spcAft>
              <a:buClr>
                <a:srgbClr val="FFFFFF"/>
              </a:buClr>
              <a:buSzPts val="1400"/>
              <a:buFont typeface="Abel"/>
              <a:buChar char="●"/>
            </a:pPr>
            <a:r>
              <a:rPr lang="it-IT">
                <a:solidFill>
                  <a:srgbClr val="FFFFFF"/>
                </a:solidFill>
                <a:latin typeface="Abel"/>
                <a:ea typeface="Abel"/>
                <a:cs typeface="Abel"/>
                <a:sym typeface="Abel"/>
              </a:rPr>
              <a:t>Il progetto si poneva l’obiettivo di pervenire gradualmente ad una analisi integrata degli interventi di welfare in campo educativo e scolastico, socio-assistenziale e abitativo rivolti agli individui e ai nuclei familiari che si trovano in condizioni di disagio socio-economico</a:t>
            </a:r>
            <a:endParaRPr>
              <a:solidFill>
                <a:srgbClr val="FFFFFF"/>
              </a:solidFill>
              <a:latin typeface="Abel"/>
              <a:ea typeface="Abel"/>
              <a:cs typeface="Abel"/>
              <a:sym typeface="Abel"/>
            </a:endParaRPr>
          </a:p>
        </p:txBody>
      </p:sp>
      <p:grpSp>
        <p:nvGrpSpPr>
          <p:cNvPr id="171" name="Google Shape;171;p18"/>
          <p:cNvGrpSpPr/>
          <p:nvPr/>
        </p:nvGrpSpPr>
        <p:grpSpPr>
          <a:xfrm>
            <a:off x="561183" y="2966400"/>
            <a:ext cx="882969" cy="859643"/>
            <a:chOff x="7581829" y="3727831"/>
            <a:chExt cx="1009800" cy="1009800"/>
          </a:xfrm>
        </p:grpSpPr>
        <p:sp>
          <p:nvSpPr>
            <p:cNvPr id="172" name="Google Shape;172;p18"/>
            <p:cNvSpPr/>
            <p:nvPr/>
          </p:nvSpPr>
          <p:spPr>
            <a:xfrm>
              <a:off x="7581829" y="3727831"/>
              <a:ext cx="1009800" cy="1009800"/>
            </a:xfrm>
            <a:prstGeom prst="ellipse">
              <a:avLst/>
            </a:prstGeom>
            <a:solidFill>
              <a:srgbClr val="AA23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73" name="Google Shape;173;p18"/>
            <p:cNvGrpSpPr/>
            <p:nvPr/>
          </p:nvGrpSpPr>
          <p:grpSpPr>
            <a:xfrm>
              <a:off x="7659107" y="3776158"/>
              <a:ext cx="864500" cy="864500"/>
              <a:chOff x="7647522" y="3320418"/>
              <a:chExt cx="1178596" cy="1178596"/>
            </a:xfrm>
          </p:grpSpPr>
          <p:pic>
            <p:nvPicPr>
              <p:cNvPr id="174" name="Google Shape;174;p18" descr="Cerchi con frecce"/>
              <p:cNvPicPr preferRelativeResize="0"/>
              <p:nvPr/>
            </p:nvPicPr>
            <p:blipFill rotWithShape="1">
              <a:blip r:embed="rId4">
                <a:alphaModFix/>
              </a:blip>
              <a:srcRect/>
              <a:stretch/>
            </p:blipFill>
            <p:spPr>
              <a:xfrm>
                <a:off x="7647522" y="3320418"/>
                <a:ext cx="1178596" cy="1178596"/>
              </a:xfrm>
              <a:prstGeom prst="rect">
                <a:avLst/>
              </a:prstGeom>
              <a:noFill/>
              <a:ln>
                <a:noFill/>
              </a:ln>
            </p:spPr>
          </p:pic>
          <p:pic>
            <p:nvPicPr>
              <p:cNvPr id="175" name="Google Shape;175;p18" descr="Uomo"/>
              <p:cNvPicPr preferRelativeResize="0"/>
              <p:nvPr/>
            </p:nvPicPr>
            <p:blipFill rotWithShape="1">
              <a:blip r:embed="rId5">
                <a:alphaModFix/>
              </a:blip>
              <a:srcRect b="67552"/>
              <a:stretch/>
            </p:blipFill>
            <p:spPr>
              <a:xfrm>
                <a:off x="7779620" y="3745107"/>
                <a:ext cx="914400" cy="296707"/>
              </a:xfrm>
              <a:prstGeom prst="rect">
                <a:avLst/>
              </a:prstGeom>
              <a:noFill/>
              <a:ln>
                <a:noFill/>
              </a:ln>
            </p:spPr>
          </p:pic>
        </p:grpSp>
      </p:grpSp>
      <p:sp>
        <p:nvSpPr>
          <p:cNvPr id="176" name="Google Shape;176;p18"/>
          <p:cNvSpPr txBox="1"/>
          <p:nvPr/>
        </p:nvSpPr>
        <p:spPr>
          <a:xfrm>
            <a:off x="532825" y="4207050"/>
            <a:ext cx="8285700" cy="776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it-IT">
                <a:solidFill>
                  <a:srgbClr val="FFFFFF"/>
                </a:solidFill>
                <a:latin typeface="Abel"/>
                <a:ea typeface="Abel"/>
                <a:cs typeface="Abel"/>
                <a:sym typeface="Abel"/>
              </a:rPr>
              <a:t>Il progetto nasce con un coordinamento diretto dell’Area Programmazione, ma coinvolge un Comitato guida, formato da Agenda Digitale e dai dirigenti apicali delle principali articolazioni organizzative che erogano interventi di welfare. Il Comitato cura la definizione e il monitoraggio del progetto.</a:t>
            </a:r>
            <a:endParaRPr>
              <a:solidFill>
                <a:srgbClr val="FFFFFF"/>
              </a:solidFill>
              <a:latin typeface="Abel"/>
              <a:ea typeface="Abel"/>
              <a:cs typeface="Abel"/>
              <a:sym typeface="Abel"/>
            </a:endParaRPr>
          </a:p>
        </p:txBody>
      </p:sp>
      <p:sp>
        <p:nvSpPr>
          <p:cNvPr id="177" name="Google Shape;177;p18"/>
          <p:cNvSpPr txBox="1">
            <a:spLocks noGrp="1"/>
          </p:cNvSpPr>
          <p:nvPr>
            <p:ph type="sldNum" idx="12"/>
          </p:nvPr>
        </p:nvSpPr>
        <p:spPr>
          <a:xfrm>
            <a:off x="8418400" y="4767275"/>
            <a:ext cx="2685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181"/>
        <p:cNvGrpSpPr/>
        <p:nvPr/>
      </p:nvGrpSpPr>
      <p:grpSpPr>
        <a:xfrm>
          <a:off x="0" y="0"/>
          <a:ext cx="0" cy="0"/>
          <a:chOff x="0" y="0"/>
          <a:chExt cx="0" cy="0"/>
        </a:xfrm>
      </p:grpSpPr>
      <p:sp>
        <p:nvSpPr>
          <p:cNvPr id="182" name="Google Shape;182;p19"/>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pic>
        <p:nvPicPr>
          <p:cNvPr id="183" name="Google Shape;183;p19"/>
          <p:cNvPicPr preferRelativeResize="0"/>
          <p:nvPr/>
        </p:nvPicPr>
        <p:blipFill rotWithShape="1">
          <a:blip r:embed="rId3">
            <a:alphaModFix/>
          </a:blip>
          <a:srcRect/>
          <a:stretch/>
        </p:blipFill>
        <p:spPr>
          <a:xfrm>
            <a:off x="8124366" y="4263154"/>
            <a:ext cx="562434" cy="549355"/>
          </a:xfrm>
          <a:prstGeom prst="rect">
            <a:avLst/>
          </a:prstGeom>
          <a:noFill/>
          <a:ln>
            <a:noFill/>
          </a:ln>
        </p:spPr>
      </p:pic>
      <p:sp>
        <p:nvSpPr>
          <p:cNvPr id="184" name="Google Shape;184;p19"/>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185" name="Google Shape;185;p19"/>
          <p:cNvSpPr txBox="1"/>
          <p:nvPr/>
        </p:nvSpPr>
        <p:spPr>
          <a:xfrm>
            <a:off x="499225" y="513100"/>
            <a:ext cx="8263200" cy="369900"/>
          </a:xfrm>
          <a:prstGeom prst="rect">
            <a:avLst/>
          </a:prstGeom>
          <a:solidFill>
            <a:srgbClr val="AA232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a:solidFill>
                  <a:srgbClr val="FFFFFF"/>
                </a:solidFill>
                <a:latin typeface="Abel"/>
                <a:ea typeface="Abel"/>
                <a:cs typeface="Abel"/>
                <a:sym typeface="Abel"/>
              </a:rPr>
              <a:t>L’architettura del progetto</a:t>
            </a:r>
            <a:endParaRPr sz="2000" b="1">
              <a:solidFill>
                <a:srgbClr val="FFFFFF"/>
              </a:solidFill>
              <a:latin typeface="Abel"/>
              <a:ea typeface="Abel"/>
              <a:cs typeface="Abel"/>
              <a:sym typeface="Abel"/>
            </a:endParaRPr>
          </a:p>
        </p:txBody>
      </p:sp>
      <p:pic>
        <p:nvPicPr>
          <p:cNvPr id="186" name="Google Shape;186;p19"/>
          <p:cNvPicPr preferRelativeResize="0"/>
          <p:nvPr/>
        </p:nvPicPr>
        <p:blipFill>
          <a:blip r:embed="rId4">
            <a:alphaModFix/>
          </a:blip>
          <a:stretch>
            <a:fillRect/>
          </a:stretch>
        </p:blipFill>
        <p:spPr>
          <a:xfrm>
            <a:off x="3345701" y="1093701"/>
            <a:ext cx="1303666" cy="358200"/>
          </a:xfrm>
          <a:prstGeom prst="rect">
            <a:avLst/>
          </a:prstGeom>
          <a:noFill/>
          <a:ln>
            <a:noFill/>
          </a:ln>
        </p:spPr>
      </p:pic>
      <p:sp>
        <p:nvSpPr>
          <p:cNvPr id="187" name="Google Shape;187;p19"/>
          <p:cNvSpPr txBox="1"/>
          <p:nvPr/>
        </p:nvSpPr>
        <p:spPr>
          <a:xfrm>
            <a:off x="499225" y="1093700"/>
            <a:ext cx="2960700" cy="35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sz="1600">
                <a:solidFill>
                  <a:srgbClr val="FFFFFF"/>
                </a:solidFill>
                <a:latin typeface="Abel"/>
                <a:ea typeface="Abel"/>
                <a:cs typeface="Abel"/>
                <a:sym typeface="Abel"/>
              </a:rPr>
              <a:t>Si è scelto di utilizzare il software </a:t>
            </a:r>
            <a:endParaRPr sz="1600">
              <a:solidFill>
                <a:srgbClr val="FFFFFF"/>
              </a:solidFill>
              <a:latin typeface="Abel"/>
              <a:ea typeface="Abel"/>
              <a:cs typeface="Abel"/>
              <a:sym typeface="Abel"/>
            </a:endParaRPr>
          </a:p>
        </p:txBody>
      </p:sp>
      <p:sp>
        <p:nvSpPr>
          <p:cNvPr id="188" name="Google Shape;188;p19"/>
          <p:cNvSpPr txBox="1"/>
          <p:nvPr/>
        </p:nvSpPr>
        <p:spPr>
          <a:xfrm>
            <a:off x="499225" y="1528100"/>
            <a:ext cx="8077200" cy="865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it-IT" sz="1600">
                <a:solidFill>
                  <a:srgbClr val="FFFFFF"/>
                </a:solidFill>
                <a:latin typeface="Abel"/>
                <a:ea typeface="Abel"/>
                <a:cs typeface="Abel"/>
                <a:sym typeface="Abel"/>
              </a:rPr>
              <a:t>un programma appartenente ad una nuova generazione di software di </a:t>
            </a:r>
            <a:r>
              <a:rPr lang="it-IT" sz="1600" i="1">
                <a:solidFill>
                  <a:srgbClr val="FFFFFF"/>
                </a:solidFill>
                <a:latin typeface="Abel"/>
                <a:ea typeface="Abel"/>
                <a:cs typeface="Abel"/>
                <a:sym typeface="Abel"/>
              </a:rPr>
              <a:t>business intelligence</a:t>
            </a:r>
            <a:r>
              <a:rPr lang="it-IT" sz="1600">
                <a:solidFill>
                  <a:srgbClr val="FFFFFF"/>
                </a:solidFill>
                <a:latin typeface="Abel"/>
                <a:ea typeface="Abel"/>
                <a:cs typeface="Abel"/>
                <a:sym typeface="Abel"/>
              </a:rPr>
              <a:t> e </a:t>
            </a:r>
            <a:r>
              <a:rPr lang="it-IT" sz="1600" i="1">
                <a:solidFill>
                  <a:srgbClr val="FFFFFF"/>
                </a:solidFill>
                <a:latin typeface="Abel"/>
                <a:ea typeface="Abel"/>
                <a:cs typeface="Abel"/>
                <a:sym typeface="Abel"/>
              </a:rPr>
              <a:t>visual analytics</a:t>
            </a:r>
            <a:r>
              <a:rPr lang="it-IT" sz="1600">
                <a:solidFill>
                  <a:srgbClr val="FFFFFF"/>
                </a:solidFill>
                <a:latin typeface="Abel"/>
                <a:ea typeface="Abel"/>
                <a:cs typeface="Abel"/>
                <a:sym typeface="Abel"/>
              </a:rPr>
              <a:t> che mette i dati nelle mani di chi ne ha bisogno e consente una lettura immediata dei fenomeni.</a:t>
            </a:r>
            <a:endParaRPr sz="1600">
              <a:solidFill>
                <a:srgbClr val="FFFFFF"/>
              </a:solidFill>
              <a:latin typeface="Abel"/>
              <a:ea typeface="Abel"/>
              <a:cs typeface="Abel"/>
              <a:sym typeface="Abel"/>
            </a:endParaRPr>
          </a:p>
        </p:txBody>
      </p:sp>
      <p:sp>
        <p:nvSpPr>
          <p:cNvPr id="189" name="Google Shape;189;p19"/>
          <p:cNvSpPr txBox="1"/>
          <p:nvPr/>
        </p:nvSpPr>
        <p:spPr>
          <a:xfrm>
            <a:off x="499225" y="2470100"/>
            <a:ext cx="8077200" cy="22140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it-IT" sz="1600">
                <a:solidFill>
                  <a:srgbClr val="FFFFFF"/>
                </a:solidFill>
                <a:latin typeface="Abel"/>
                <a:ea typeface="Abel"/>
                <a:cs typeface="Abel"/>
                <a:sym typeface="Abel"/>
              </a:rPr>
              <a:t>L’idea è che l'analisi dei dati e i successivi report non debbano essere attività isolate, ma integrate in un unico processo di </a:t>
            </a:r>
            <a:r>
              <a:rPr lang="it-IT" sz="1600" i="1">
                <a:solidFill>
                  <a:srgbClr val="FFFFFF"/>
                </a:solidFill>
                <a:latin typeface="Abel"/>
                <a:ea typeface="Abel"/>
                <a:cs typeface="Abel"/>
                <a:sym typeface="Abel"/>
              </a:rPr>
              <a:t>analisi visiva</a:t>
            </a:r>
            <a:r>
              <a:rPr lang="it-IT" sz="1600">
                <a:solidFill>
                  <a:srgbClr val="FFFFFF"/>
                </a:solidFill>
                <a:latin typeface="Abel"/>
                <a:ea typeface="Abel"/>
                <a:cs typeface="Abel"/>
                <a:sym typeface="Abel"/>
              </a:rPr>
              <a:t> che permetta agli utenti di riconoscere rapidamente modelli nei propri dati e di cambiare all'istante il tipo di visualizzazione.</a:t>
            </a:r>
            <a:endParaRPr sz="1600">
              <a:solidFill>
                <a:srgbClr val="FFFFFF"/>
              </a:solidFill>
              <a:latin typeface="Abel"/>
              <a:ea typeface="Abel"/>
              <a:cs typeface="Abel"/>
              <a:sym typeface="Abel"/>
            </a:endParaRPr>
          </a:p>
          <a:p>
            <a:pPr marL="0" lvl="0" indent="0" algn="just" rtl="0">
              <a:spcBef>
                <a:spcPts val="0"/>
              </a:spcBef>
              <a:spcAft>
                <a:spcPts val="0"/>
              </a:spcAft>
              <a:buNone/>
            </a:pPr>
            <a:r>
              <a:rPr lang="it-IT" sz="1600">
                <a:solidFill>
                  <a:srgbClr val="FFFFFF"/>
                </a:solidFill>
                <a:latin typeface="Abel"/>
                <a:ea typeface="Abel"/>
                <a:cs typeface="Abel"/>
                <a:sym typeface="Abel"/>
              </a:rPr>
              <a:t>La grande «scalabilità» dello strumento riesce a declinare la conoscenza sia a livello sintetico (decisore politico) che ad un livello molto dettagliato in modo da permettere, a chi progetta i servizi, di avere a disposizioni dati di livello micro.</a:t>
            </a:r>
            <a:endParaRPr sz="1600">
              <a:solidFill>
                <a:srgbClr val="FFFFFF"/>
              </a:solidFill>
              <a:latin typeface="Abel"/>
              <a:ea typeface="Abel"/>
              <a:cs typeface="Abel"/>
              <a:sym typeface="Abel"/>
            </a:endParaRPr>
          </a:p>
          <a:p>
            <a:pPr marL="0" lvl="0" indent="0" algn="just" rtl="0">
              <a:spcBef>
                <a:spcPts val="0"/>
              </a:spcBef>
              <a:spcAft>
                <a:spcPts val="0"/>
              </a:spcAft>
              <a:buNone/>
            </a:pPr>
            <a:r>
              <a:rPr lang="it-IT" sz="1600">
                <a:solidFill>
                  <a:srgbClr val="FFFFFF"/>
                </a:solidFill>
                <a:latin typeface="Abel"/>
                <a:ea typeface="Abel"/>
                <a:cs typeface="Abel"/>
                <a:sym typeface="Abel"/>
              </a:rPr>
              <a:t>Mediante questo strumento è stato realizzato il </a:t>
            </a:r>
            <a:r>
              <a:rPr lang="it-IT" sz="1600" i="1">
                <a:solidFill>
                  <a:srgbClr val="FFFFFF"/>
                </a:solidFill>
                <a:latin typeface="Abel"/>
                <a:ea typeface="Abel"/>
                <a:cs typeface="Abel"/>
                <a:sym typeface="Abel"/>
              </a:rPr>
              <a:t>cruscotto del welfare</a:t>
            </a:r>
            <a:r>
              <a:rPr lang="it-IT" sz="1600">
                <a:solidFill>
                  <a:srgbClr val="FFFFFF"/>
                </a:solidFill>
                <a:latin typeface="Abel"/>
                <a:ea typeface="Abel"/>
                <a:cs typeface="Abel"/>
                <a:sym typeface="Abel"/>
              </a:rPr>
              <a:t> che integra dati tabellari, grafici e mappe del territorio cittadino.</a:t>
            </a:r>
            <a:endParaRPr sz="1600">
              <a:solidFill>
                <a:srgbClr val="FFFFFF"/>
              </a:solidFill>
              <a:latin typeface="Abel"/>
              <a:ea typeface="Abel"/>
              <a:cs typeface="Abel"/>
              <a:sym typeface="Abel"/>
            </a:endParaRPr>
          </a:p>
          <a:p>
            <a:pPr marL="0" lvl="0" indent="0" algn="just" rtl="0">
              <a:spcBef>
                <a:spcPts val="0"/>
              </a:spcBef>
              <a:spcAft>
                <a:spcPts val="0"/>
              </a:spcAft>
              <a:buNone/>
            </a:pPr>
            <a:endParaRPr sz="1600">
              <a:solidFill>
                <a:srgbClr val="FFFFFF"/>
              </a:solidFill>
              <a:latin typeface="Abel"/>
              <a:ea typeface="Abel"/>
              <a:cs typeface="Abel"/>
              <a:sym typeface="Abel"/>
            </a:endParaRPr>
          </a:p>
        </p:txBody>
      </p:sp>
      <p:sp>
        <p:nvSpPr>
          <p:cNvPr id="190" name="Google Shape;190;p19"/>
          <p:cNvSpPr txBox="1">
            <a:spLocks noGrp="1"/>
          </p:cNvSpPr>
          <p:nvPr>
            <p:ph type="sldNum" idx="12"/>
          </p:nvPr>
        </p:nvSpPr>
        <p:spPr>
          <a:xfrm>
            <a:off x="8418400" y="4767275"/>
            <a:ext cx="2685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1"/>
        </a:solidFill>
        <a:effectLst/>
      </p:bgPr>
    </p:bg>
    <p:spTree>
      <p:nvGrpSpPr>
        <p:cNvPr id="1" name="Shape 194"/>
        <p:cNvGrpSpPr/>
        <p:nvPr/>
      </p:nvGrpSpPr>
      <p:grpSpPr>
        <a:xfrm>
          <a:off x="0" y="0"/>
          <a:ext cx="0" cy="0"/>
          <a:chOff x="0" y="0"/>
          <a:chExt cx="0" cy="0"/>
        </a:xfrm>
      </p:grpSpPr>
      <p:sp>
        <p:nvSpPr>
          <p:cNvPr id="195" name="Google Shape;195;p20"/>
          <p:cNvSpPr txBox="1">
            <a:spLocks noGrp="1"/>
          </p:cNvSpPr>
          <p:nvPr>
            <p:ph type="title"/>
          </p:nvPr>
        </p:nvSpPr>
        <p:spPr>
          <a:xfrm>
            <a:off x="457200" y="147125"/>
            <a:ext cx="8229600" cy="39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it-IT" sz="1800">
                <a:solidFill>
                  <a:srgbClr val="F1C232"/>
                </a:solidFill>
                <a:latin typeface="Abel"/>
                <a:ea typeface="Abel"/>
                <a:cs typeface="Abel"/>
                <a:sym typeface="Abel"/>
              </a:rPr>
              <a:t>Progetto «Analisi integrata degli interventi di welfare»</a:t>
            </a:r>
            <a:endParaRPr sz="1800">
              <a:solidFill>
                <a:srgbClr val="F1C232"/>
              </a:solidFill>
              <a:latin typeface="Abel"/>
              <a:ea typeface="Abel"/>
              <a:cs typeface="Abel"/>
              <a:sym typeface="Abel"/>
            </a:endParaRPr>
          </a:p>
        </p:txBody>
      </p:sp>
      <p:sp>
        <p:nvSpPr>
          <p:cNvPr id="196" name="Google Shape;196;p20"/>
          <p:cNvSpPr txBox="1"/>
          <p:nvPr/>
        </p:nvSpPr>
        <p:spPr>
          <a:xfrm>
            <a:off x="227000" y="4833225"/>
            <a:ext cx="6727200" cy="2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it-IT" sz="1000" i="0" u="none" strike="noStrike" cap="none">
                <a:solidFill>
                  <a:srgbClr val="F1C232"/>
                </a:solidFill>
                <a:latin typeface="Abel"/>
                <a:ea typeface="Abel"/>
                <a:cs typeface="Abel"/>
                <a:sym typeface="Abel"/>
              </a:rPr>
              <a:t>Comune di Bologna</a:t>
            </a:r>
            <a:r>
              <a:rPr lang="it-IT" sz="1000">
                <a:solidFill>
                  <a:srgbClr val="F1C232"/>
                </a:solidFill>
                <a:latin typeface="Abel"/>
                <a:ea typeface="Abel"/>
                <a:cs typeface="Abel"/>
                <a:sym typeface="Abel"/>
              </a:rPr>
              <a:t> - Dati e indicatori a supporto delle politiche comunali</a:t>
            </a:r>
            <a:endParaRPr sz="1000">
              <a:solidFill>
                <a:srgbClr val="F1C232"/>
              </a:solidFill>
              <a:latin typeface="Abel"/>
              <a:ea typeface="Abel"/>
              <a:cs typeface="Abel"/>
              <a:sym typeface="Abel"/>
            </a:endParaRPr>
          </a:p>
        </p:txBody>
      </p:sp>
      <p:sp>
        <p:nvSpPr>
          <p:cNvPr id="197" name="Google Shape;197;p20"/>
          <p:cNvSpPr txBox="1"/>
          <p:nvPr/>
        </p:nvSpPr>
        <p:spPr>
          <a:xfrm>
            <a:off x="457200" y="513100"/>
            <a:ext cx="8304900" cy="369900"/>
          </a:xfrm>
          <a:prstGeom prst="rect">
            <a:avLst/>
          </a:prstGeom>
          <a:solidFill>
            <a:srgbClr val="AA232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t-IT" sz="2000" b="1">
                <a:solidFill>
                  <a:srgbClr val="FFFFFF"/>
                </a:solidFill>
                <a:latin typeface="Abel"/>
                <a:ea typeface="Abel"/>
                <a:cs typeface="Abel"/>
                <a:sym typeface="Abel"/>
              </a:rPr>
              <a:t>La struttura del </a:t>
            </a:r>
            <a:r>
              <a:rPr lang="it-IT" sz="2000" b="1" i="1">
                <a:solidFill>
                  <a:srgbClr val="FFFFFF"/>
                </a:solidFill>
                <a:latin typeface="Abel"/>
                <a:ea typeface="Abel"/>
                <a:cs typeface="Abel"/>
                <a:sym typeface="Abel"/>
              </a:rPr>
              <a:t>cruscotto</a:t>
            </a:r>
            <a:endParaRPr sz="2000" b="1" i="1">
              <a:solidFill>
                <a:srgbClr val="FFFFFF"/>
              </a:solidFill>
              <a:latin typeface="Abel"/>
              <a:ea typeface="Abel"/>
              <a:cs typeface="Abel"/>
              <a:sym typeface="Abel"/>
            </a:endParaRPr>
          </a:p>
        </p:txBody>
      </p:sp>
      <p:sp>
        <p:nvSpPr>
          <p:cNvPr id="198" name="Google Shape;198;p20"/>
          <p:cNvSpPr/>
          <p:nvPr/>
        </p:nvSpPr>
        <p:spPr>
          <a:xfrm>
            <a:off x="457200" y="1050025"/>
            <a:ext cx="2342400" cy="534600"/>
          </a:xfrm>
          <a:prstGeom prst="rect">
            <a:avLst/>
          </a:prstGeom>
          <a:solidFill>
            <a:srgbClr val="AA2323"/>
          </a:solidFill>
          <a:ln>
            <a:noFill/>
          </a:ln>
        </p:spPr>
        <p:txBody>
          <a:bodyPr spcFirstLastPara="1" wrap="square" lIns="91425" tIns="45700" rIns="91425" bIns="45700" anchor="ctr" anchorCtr="0">
            <a:noAutofit/>
          </a:bodyPr>
          <a:lstStyle/>
          <a:p>
            <a:pPr marL="457200" marR="0" lvl="0" indent="-368300" algn="l" rtl="0">
              <a:lnSpc>
                <a:spcPct val="100000"/>
              </a:lnSpc>
              <a:spcBef>
                <a:spcPts val="0"/>
              </a:spcBef>
              <a:spcAft>
                <a:spcPts val="0"/>
              </a:spcAft>
              <a:buClr>
                <a:srgbClr val="FFFFFF"/>
              </a:buClr>
              <a:buSzPts val="2200"/>
              <a:buFont typeface="Abel"/>
              <a:buChar char="●"/>
            </a:pPr>
            <a:r>
              <a:rPr lang="it-IT" sz="2200">
                <a:solidFill>
                  <a:srgbClr val="FFFFFF"/>
                </a:solidFill>
                <a:latin typeface="Abel"/>
                <a:ea typeface="Abel"/>
                <a:cs typeface="Abel"/>
                <a:sym typeface="Abel"/>
              </a:rPr>
              <a:t>I SERVIZI</a:t>
            </a:r>
            <a:endParaRPr sz="1800">
              <a:latin typeface="Abel"/>
              <a:ea typeface="Abel"/>
              <a:cs typeface="Abel"/>
              <a:sym typeface="Abel"/>
            </a:endParaRPr>
          </a:p>
        </p:txBody>
      </p:sp>
      <p:sp>
        <p:nvSpPr>
          <p:cNvPr id="199" name="Google Shape;199;p20"/>
          <p:cNvSpPr/>
          <p:nvPr/>
        </p:nvSpPr>
        <p:spPr>
          <a:xfrm>
            <a:off x="457200" y="1844075"/>
            <a:ext cx="2342400" cy="534600"/>
          </a:xfrm>
          <a:prstGeom prst="rect">
            <a:avLst/>
          </a:prstGeom>
          <a:solidFill>
            <a:srgbClr val="AA2323"/>
          </a:solidFill>
          <a:ln>
            <a:noFill/>
          </a:ln>
        </p:spPr>
        <p:txBody>
          <a:bodyPr spcFirstLastPara="1" wrap="square" lIns="91425" tIns="45700" rIns="91425" bIns="45700" anchor="ctr" anchorCtr="0">
            <a:noAutofit/>
          </a:bodyPr>
          <a:lstStyle/>
          <a:p>
            <a:pPr marL="457200" marR="0" lvl="0" indent="-368300" algn="l" rtl="0">
              <a:lnSpc>
                <a:spcPct val="100000"/>
              </a:lnSpc>
              <a:spcBef>
                <a:spcPts val="0"/>
              </a:spcBef>
              <a:spcAft>
                <a:spcPts val="0"/>
              </a:spcAft>
              <a:buClr>
                <a:srgbClr val="FFFFFF"/>
              </a:buClr>
              <a:buSzPts val="2200"/>
              <a:buFont typeface="Abel"/>
              <a:buChar char="●"/>
            </a:pPr>
            <a:r>
              <a:rPr lang="it-IT" sz="2200">
                <a:solidFill>
                  <a:srgbClr val="FFFFFF"/>
                </a:solidFill>
                <a:latin typeface="Abel"/>
                <a:ea typeface="Abel"/>
                <a:cs typeface="Abel"/>
                <a:sym typeface="Abel"/>
              </a:rPr>
              <a:t>LE PERSONE</a:t>
            </a:r>
            <a:endParaRPr sz="1800">
              <a:latin typeface="Abel"/>
              <a:ea typeface="Abel"/>
              <a:cs typeface="Abel"/>
              <a:sym typeface="Abel"/>
            </a:endParaRPr>
          </a:p>
        </p:txBody>
      </p:sp>
      <p:sp>
        <p:nvSpPr>
          <p:cNvPr id="200" name="Google Shape;200;p20"/>
          <p:cNvSpPr/>
          <p:nvPr/>
        </p:nvSpPr>
        <p:spPr>
          <a:xfrm>
            <a:off x="457200" y="3415525"/>
            <a:ext cx="2342400" cy="534600"/>
          </a:xfrm>
          <a:prstGeom prst="rect">
            <a:avLst/>
          </a:prstGeom>
          <a:solidFill>
            <a:srgbClr val="AA2323"/>
          </a:solidFill>
          <a:ln>
            <a:noFill/>
          </a:ln>
        </p:spPr>
        <p:txBody>
          <a:bodyPr spcFirstLastPara="1" wrap="square" lIns="91425" tIns="45700" rIns="91425" bIns="45700" anchor="ctr" anchorCtr="0">
            <a:noAutofit/>
          </a:bodyPr>
          <a:lstStyle/>
          <a:p>
            <a:pPr marL="457200" marR="0" lvl="0" indent="-368300" algn="l" rtl="0">
              <a:lnSpc>
                <a:spcPct val="100000"/>
              </a:lnSpc>
              <a:spcBef>
                <a:spcPts val="0"/>
              </a:spcBef>
              <a:spcAft>
                <a:spcPts val="0"/>
              </a:spcAft>
              <a:buClr>
                <a:srgbClr val="FFFFFF"/>
              </a:buClr>
              <a:buSzPts val="2200"/>
              <a:buFont typeface="Abel"/>
              <a:buChar char="●"/>
            </a:pPr>
            <a:r>
              <a:rPr lang="it-IT" sz="2200">
                <a:solidFill>
                  <a:srgbClr val="FFFFFF"/>
                </a:solidFill>
                <a:latin typeface="Abel"/>
                <a:ea typeface="Abel"/>
                <a:cs typeface="Abel"/>
                <a:sym typeface="Abel"/>
              </a:rPr>
              <a:t>I FOCUS</a:t>
            </a:r>
            <a:endParaRPr sz="2200">
              <a:latin typeface="Abel"/>
              <a:ea typeface="Abel"/>
              <a:cs typeface="Abel"/>
              <a:sym typeface="Abel"/>
            </a:endParaRPr>
          </a:p>
        </p:txBody>
      </p:sp>
      <p:sp>
        <p:nvSpPr>
          <p:cNvPr id="201" name="Google Shape;201;p20"/>
          <p:cNvSpPr/>
          <p:nvPr/>
        </p:nvSpPr>
        <p:spPr>
          <a:xfrm>
            <a:off x="457200" y="2629800"/>
            <a:ext cx="2342400" cy="534600"/>
          </a:xfrm>
          <a:prstGeom prst="rect">
            <a:avLst/>
          </a:prstGeom>
          <a:solidFill>
            <a:srgbClr val="AA2323"/>
          </a:solidFill>
          <a:ln>
            <a:noFill/>
          </a:ln>
        </p:spPr>
        <p:txBody>
          <a:bodyPr spcFirstLastPara="1" wrap="square" lIns="91425" tIns="45700" rIns="91425" bIns="45700" anchor="ctr" anchorCtr="0">
            <a:noAutofit/>
          </a:bodyPr>
          <a:lstStyle/>
          <a:p>
            <a:pPr marL="457200" marR="0" lvl="0" indent="-368300" algn="l" rtl="0">
              <a:lnSpc>
                <a:spcPct val="100000"/>
              </a:lnSpc>
              <a:spcBef>
                <a:spcPts val="0"/>
              </a:spcBef>
              <a:spcAft>
                <a:spcPts val="0"/>
              </a:spcAft>
              <a:buClr>
                <a:srgbClr val="FFFFFF"/>
              </a:buClr>
              <a:buSzPts val="2200"/>
              <a:buFont typeface="Abel"/>
              <a:buChar char="●"/>
            </a:pPr>
            <a:r>
              <a:rPr lang="it-IT" sz="2200">
                <a:solidFill>
                  <a:srgbClr val="FFFFFF"/>
                </a:solidFill>
                <a:latin typeface="Abel"/>
                <a:ea typeface="Abel"/>
                <a:cs typeface="Abel"/>
                <a:sym typeface="Abel"/>
              </a:rPr>
              <a:t>LE FAMIGLIE</a:t>
            </a:r>
            <a:endParaRPr sz="2200">
              <a:latin typeface="Abel"/>
              <a:ea typeface="Abel"/>
              <a:cs typeface="Abel"/>
              <a:sym typeface="Abel"/>
            </a:endParaRPr>
          </a:p>
        </p:txBody>
      </p:sp>
      <p:sp>
        <p:nvSpPr>
          <p:cNvPr id="202" name="Google Shape;202;p20"/>
          <p:cNvSpPr/>
          <p:nvPr/>
        </p:nvSpPr>
        <p:spPr>
          <a:xfrm>
            <a:off x="457200" y="4201250"/>
            <a:ext cx="2342400" cy="534600"/>
          </a:xfrm>
          <a:prstGeom prst="rect">
            <a:avLst/>
          </a:prstGeom>
          <a:solidFill>
            <a:srgbClr val="AA2323"/>
          </a:solidFill>
          <a:ln>
            <a:noFill/>
          </a:ln>
        </p:spPr>
        <p:txBody>
          <a:bodyPr spcFirstLastPara="1" wrap="square" lIns="91425" tIns="45700" rIns="91425" bIns="45700" anchor="ctr" anchorCtr="0">
            <a:noAutofit/>
          </a:bodyPr>
          <a:lstStyle/>
          <a:p>
            <a:pPr marL="457200" marR="0" lvl="0" indent="-368300" algn="l" rtl="0">
              <a:lnSpc>
                <a:spcPct val="100000"/>
              </a:lnSpc>
              <a:spcBef>
                <a:spcPts val="0"/>
              </a:spcBef>
              <a:spcAft>
                <a:spcPts val="0"/>
              </a:spcAft>
              <a:buClr>
                <a:srgbClr val="FFFFFF"/>
              </a:buClr>
              <a:buSzPts val="2200"/>
              <a:buFont typeface="Abel"/>
              <a:buChar char="●"/>
            </a:pPr>
            <a:r>
              <a:rPr lang="it-IT" sz="2200">
                <a:solidFill>
                  <a:srgbClr val="FFFFFF"/>
                </a:solidFill>
                <a:latin typeface="Abel"/>
                <a:ea typeface="Abel"/>
                <a:cs typeface="Abel"/>
                <a:sym typeface="Abel"/>
              </a:rPr>
              <a:t>IL TERRITORIO</a:t>
            </a:r>
            <a:endParaRPr sz="2200">
              <a:latin typeface="Abel"/>
              <a:ea typeface="Abel"/>
              <a:cs typeface="Abel"/>
              <a:sym typeface="Abel"/>
            </a:endParaRPr>
          </a:p>
        </p:txBody>
      </p:sp>
      <p:sp>
        <p:nvSpPr>
          <p:cNvPr id="203" name="Google Shape;203;p20"/>
          <p:cNvSpPr/>
          <p:nvPr/>
        </p:nvSpPr>
        <p:spPr>
          <a:xfrm>
            <a:off x="3082975" y="1050025"/>
            <a:ext cx="4909800" cy="534600"/>
          </a:xfrm>
          <a:prstGeom prst="roundRect">
            <a:avLst>
              <a:gd name="adj" fmla="val 16667"/>
            </a:avLst>
          </a:prstGeom>
          <a:solidFill>
            <a:srgbClr val="F4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it-IT" sz="1800">
                <a:solidFill>
                  <a:schemeClr val="dk1"/>
                </a:solidFill>
                <a:latin typeface="Abel"/>
                <a:ea typeface="Abel"/>
                <a:cs typeface="Abel"/>
                <a:sym typeface="Abel"/>
              </a:rPr>
              <a:t>Tutti i servizi  -  </a:t>
            </a:r>
            <a:r>
              <a:rPr lang="it-IT" sz="1800">
                <a:latin typeface="Abel"/>
                <a:ea typeface="Abel"/>
                <a:cs typeface="Abel"/>
                <a:sym typeface="Abel"/>
              </a:rPr>
              <a:t>Sociali  -  Educativi  -  Abitativi</a:t>
            </a:r>
            <a:endParaRPr sz="1800">
              <a:latin typeface="Abel"/>
              <a:ea typeface="Abel"/>
              <a:cs typeface="Abel"/>
              <a:sym typeface="Abel"/>
            </a:endParaRPr>
          </a:p>
        </p:txBody>
      </p:sp>
      <p:sp>
        <p:nvSpPr>
          <p:cNvPr id="204" name="Google Shape;204;p20"/>
          <p:cNvSpPr/>
          <p:nvPr/>
        </p:nvSpPr>
        <p:spPr>
          <a:xfrm>
            <a:off x="3082975" y="1839925"/>
            <a:ext cx="4909800" cy="534600"/>
          </a:xfrm>
          <a:prstGeom prst="roundRect">
            <a:avLst>
              <a:gd name="adj" fmla="val 16667"/>
            </a:avLst>
          </a:prstGeom>
          <a:solidFill>
            <a:srgbClr val="F4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it-IT" sz="1800">
                <a:latin typeface="Abel"/>
                <a:ea typeface="Abel"/>
                <a:cs typeface="Abel"/>
                <a:sym typeface="Abel"/>
              </a:rPr>
              <a:t>Persone servite  -  Distribuzione per servizio</a:t>
            </a:r>
            <a:endParaRPr sz="1800">
              <a:latin typeface="Abel"/>
              <a:ea typeface="Abel"/>
              <a:cs typeface="Abel"/>
              <a:sym typeface="Abel"/>
            </a:endParaRPr>
          </a:p>
        </p:txBody>
      </p:sp>
      <p:sp>
        <p:nvSpPr>
          <p:cNvPr id="205" name="Google Shape;205;p20"/>
          <p:cNvSpPr/>
          <p:nvPr/>
        </p:nvSpPr>
        <p:spPr>
          <a:xfrm>
            <a:off x="3082975" y="2627725"/>
            <a:ext cx="4909800" cy="534600"/>
          </a:xfrm>
          <a:prstGeom prst="roundRect">
            <a:avLst>
              <a:gd name="adj" fmla="val 16667"/>
            </a:avLst>
          </a:prstGeom>
          <a:solidFill>
            <a:srgbClr val="F4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it-IT" sz="1800">
                <a:latin typeface="Abel"/>
                <a:ea typeface="Abel"/>
                <a:cs typeface="Abel"/>
                <a:sym typeface="Abel"/>
              </a:rPr>
              <a:t>Famiglie servite  -  Distribuzione per servizio  -  ISEE</a:t>
            </a:r>
            <a:endParaRPr sz="1800">
              <a:latin typeface="Abel"/>
              <a:ea typeface="Abel"/>
              <a:cs typeface="Abel"/>
              <a:sym typeface="Abel"/>
            </a:endParaRPr>
          </a:p>
        </p:txBody>
      </p:sp>
      <p:sp>
        <p:nvSpPr>
          <p:cNvPr id="206" name="Google Shape;206;p20"/>
          <p:cNvSpPr/>
          <p:nvPr/>
        </p:nvSpPr>
        <p:spPr>
          <a:xfrm>
            <a:off x="3082975" y="3415525"/>
            <a:ext cx="4909800" cy="534600"/>
          </a:xfrm>
          <a:prstGeom prst="roundRect">
            <a:avLst>
              <a:gd name="adj" fmla="val 16667"/>
            </a:avLst>
          </a:prstGeom>
          <a:solidFill>
            <a:srgbClr val="F4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it-IT" sz="1800">
                <a:latin typeface="Abel"/>
                <a:ea typeface="Abel"/>
                <a:cs typeface="Abel"/>
                <a:sym typeface="Abel"/>
              </a:rPr>
              <a:t>I nuovi cittadini</a:t>
            </a:r>
            <a:endParaRPr sz="1800">
              <a:latin typeface="Abel"/>
              <a:ea typeface="Abel"/>
              <a:cs typeface="Abel"/>
              <a:sym typeface="Abel"/>
            </a:endParaRPr>
          </a:p>
        </p:txBody>
      </p:sp>
      <p:sp>
        <p:nvSpPr>
          <p:cNvPr id="207" name="Google Shape;207;p20"/>
          <p:cNvSpPr/>
          <p:nvPr/>
        </p:nvSpPr>
        <p:spPr>
          <a:xfrm>
            <a:off x="3082975" y="4118300"/>
            <a:ext cx="4909800" cy="700500"/>
          </a:xfrm>
          <a:prstGeom prst="roundRect">
            <a:avLst>
              <a:gd name="adj" fmla="val 16667"/>
            </a:avLst>
          </a:prstGeom>
          <a:solidFill>
            <a:srgbClr val="F4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it-IT" sz="1800">
                <a:latin typeface="Abel"/>
                <a:ea typeface="Abel"/>
                <a:cs typeface="Abel"/>
                <a:sym typeface="Abel"/>
              </a:rPr>
              <a:t>Persone e famiglie servite - Confronto con alcune variabili di analisi - Confronto con mappe di Fragilità</a:t>
            </a:r>
            <a:endParaRPr sz="1800">
              <a:latin typeface="Abel"/>
              <a:ea typeface="Abel"/>
              <a:cs typeface="Abel"/>
              <a:sym typeface="Abel"/>
            </a:endParaRPr>
          </a:p>
        </p:txBody>
      </p:sp>
      <p:pic>
        <p:nvPicPr>
          <p:cNvPr id="208" name="Google Shape;208;p20"/>
          <p:cNvPicPr preferRelativeResize="0"/>
          <p:nvPr/>
        </p:nvPicPr>
        <p:blipFill rotWithShape="1">
          <a:blip r:embed="rId3">
            <a:alphaModFix/>
          </a:blip>
          <a:srcRect/>
          <a:stretch/>
        </p:blipFill>
        <p:spPr>
          <a:xfrm>
            <a:off x="8124366" y="4263154"/>
            <a:ext cx="562434" cy="549355"/>
          </a:xfrm>
          <a:prstGeom prst="rect">
            <a:avLst/>
          </a:prstGeom>
          <a:noFill/>
          <a:ln>
            <a:noFill/>
          </a:ln>
        </p:spPr>
      </p:pic>
      <p:sp>
        <p:nvSpPr>
          <p:cNvPr id="209" name="Google Shape;209;p20"/>
          <p:cNvSpPr txBox="1">
            <a:spLocks noGrp="1"/>
          </p:cNvSpPr>
          <p:nvPr>
            <p:ph type="sldNum" idx="12"/>
          </p:nvPr>
        </p:nvSpPr>
        <p:spPr>
          <a:xfrm>
            <a:off x="8409325" y="4767275"/>
            <a:ext cx="2775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1730</Words>
  <Application>Microsoft Office PowerPoint</Application>
  <PresentationFormat>Presentazione su schermo (16:9)</PresentationFormat>
  <Paragraphs>267</Paragraphs>
  <Slides>18</Slides>
  <Notes>17</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18</vt:i4>
      </vt:variant>
    </vt:vector>
  </HeadingPairs>
  <TitlesOfParts>
    <vt:vector size="26" baseType="lpstr">
      <vt:lpstr>Calibri</vt:lpstr>
      <vt:lpstr>Abel</vt:lpstr>
      <vt:lpstr>Symbol</vt:lpstr>
      <vt:lpstr>DejaVu Sans</vt:lpstr>
      <vt:lpstr>Arial</vt:lpstr>
      <vt:lpstr>Wingdings</vt:lpstr>
      <vt:lpstr>Tema di Office</vt:lpstr>
      <vt:lpstr>Office Theme</vt:lpstr>
      <vt:lpstr>Presentazione standard di PowerPoint</vt:lpstr>
      <vt:lpstr>Presentazione standard di PowerPoint</vt:lpstr>
      <vt:lpstr>Progetto «Analisi integrata degli interventi di welfare»</vt:lpstr>
      <vt:lpstr>Progetto «Analisi integrata degli interventi di welfare»</vt:lpstr>
      <vt:lpstr>Progetto «Analisi integrata degli interventi di welfare»</vt:lpstr>
      <vt:lpstr>Progetto «Analisi integrata degli interventi di welfare»</vt:lpstr>
      <vt:lpstr>Progetto «Analisi integrata degli interventi di welfare»</vt:lpstr>
      <vt:lpstr>Progetto «Analisi integrata degli interventi di welfare»</vt:lpstr>
      <vt:lpstr>Progetto «Analisi integrata degli interventi di welfare»</vt:lpstr>
      <vt:lpstr>Progetto «Analisi integrata degli interventi di welfare»</vt:lpstr>
      <vt:lpstr>Progetto «Analisi integrata degli interventi di welfare»</vt:lpstr>
      <vt:lpstr>Progetto «Analisi integrata degli interventi di welfare»</vt:lpstr>
      <vt:lpstr>Progetto «Analisi integrata degli interventi di welfare»</vt:lpstr>
      <vt:lpstr>Progetto «Analisi integrata degli interventi di welfare»</vt:lpstr>
      <vt:lpstr>Progetto «Analisi integrata degli interventi di welfare»</vt:lpstr>
      <vt:lpstr>Progetto «Analisi integrata degli interventi di welfare»</vt:lpstr>
      <vt:lpstr>Progetto «Analisi integrata degli interventi di welfare»</vt:lpstr>
      <vt:lpstr>Progetto «Analisi integrata degli interventi di welfare»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Fabrizio Dell'atti</cp:lastModifiedBy>
  <cp:revision>2</cp:revision>
  <dcterms:modified xsi:type="dcterms:W3CDTF">2019-10-23T07:19:37Z</dcterms:modified>
</cp:coreProperties>
</file>